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6" r:id="rId7"/>
    <p:sldId id="267" r:id="rId8"/>
    <p:sldId id="263" r:id="rId9"/>
    <p:sldId id="264" r:id="rId10"/>
    <p:sldId id="262" r:id="rId11"/>
    <p:sldId id="274" r:id="rId12"/>
    <p:sldId id="272" r:id="rId13"/>
    <p:sldId id="275" r:id="rId14"/>
    <p:sldId id="277" r:id="rId15"/>
    <p:sldId id="271" r:id="rId16"/>
  </p:sldIdLst>
  <p:sldSz cx="12192000" cy="6858000"/>
  <p:notesSz cx="6858000" cy="9144000"/>
  <p:embeddedFontLst>
    <p:embeddedFont>
      <p:font typeface="Malgun Gothic" panose="020B0503020000020004" pitchFamily="50" charset="-127"/>
      <p:regular r:id="rId17"/>
      <p:bold r:id="rId18"/>
    </p:embeddedFont>
    <p:embeddedFont>
      <p:font typeface="Consolas" panose="020B0609020204030204" pitchFamily="49" charset="0"/>
      <p:regular r:id="rId19"/>
      <p:bold r:id="rId20"/>
      <p:italic r:id="rId21"/>
      <p:boldItalic r:id="rId22"/>
    </p:embeddedFont>
    <p:embeddedFont>
      <p:font typeface="Pretendard Medium" panose="02000603000000020004" pitchFamily="50" charset="-127"/>
      <p:regular r:id="rId23"/>
    </p:embeddedFont>
    <p:embeddedFont>
      <p:font typeface="둥근모꼴" panose="020B0500000000000000" pitchFamily="50" charset="-127"/>
      <p:regular r:id="rId2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9D9"/>
    <a:srgbClr val="BFBFBF"/>
    <a:srgbClr val="8EB4E3"/>
    <a:srgbClr val="595959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59" d="100"/>
          <a:sy n="59" d="100"/>
        </p:scale>
        <p:origin x="869" y="475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0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645920" y="320040"/>
            <a:ext cx="8084264" cy="7694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4400" b="1" dirty="0">
                <a:solidFill>
                  <a:srgbClr val="0000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SKN 20 - 1st project - 3TEAM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1188720"/>
            <a:ext cx="12191695" cy="109728"/>
          </a:xfrm>
          <a:prstGeom prst="rect">
            <a:avLst/>
          </a:prstGeom>
          <a:solidFill>
            <a:srgbClr val="F59A2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TextBox 5"/>
          <p:cNvSpPr txBox="1"/>
          <p:nvPr/>
        </p:nvSpPr>
        <p:spPr>
          <a:xfrm>
            <a:off x="1097280" y="1920240"/>
            <a:ext cx="9997135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4400" b="1" dirty="0" err="1">
                <a:solidFill>
                  <a:srgbClr val="0000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전국자동차</a:t>
            </a:r>
            <a:r>
              <a:rPr sz="4400" b="1" dirty="0">
                <a:solidFill>
                  <a:srgbClr val="0000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 </a:t>
            </a:r>
            <a:r>
              <a:rPr sz="4400" b="1" dirty="0" err="1">
                <a:solidFill>
                  <a:srgbClr val="0000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등록현황</a:t>
            </a:r>
            <a:r>
              <a:rPr sz="4400" b="1" dirty="0">
                <a:solidFill>
                  <a:srgbClr val="0000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 및
FAQ </a:t>
            </a:r>
            <a:r>
              <a:rPr sz="4400" b="1" dirty="0" err="1">
                <a:solidFill>
                  <a:srgbClr val="0000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확인</a:t>
            </a:r>
            <a:r>
              <a:rPr sz="4400" b="1" dirty="0">
                <a:solidFill>
                  <a:srgbClr val="0000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 </a:t>
            </a:r>
            <a:r>
              <a:rPr sz="4400" b="1" dirty="0" err="1">
                <a:solidFill>
                  <a:srgbClr val="0000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시스템</a:t>
            </a:r>
            <a:endParaRPr sz="4400" b="1" dirty="0">
              <a:solidFill>
                <a:srgbClr val="000000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00874" y="5036083"/>
            <a:ext cx="4600940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sz="2000" dirty="0" err="1">
                <a:solidFill>
                  <a:srgbClr val="0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조원</a:t>
            </a:r>
            <a:r>
              <a:rPr sz="2000" dirty="0">
                <a:solidFill>
                  <a:srgbClr val="0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: </a:t>
            </a:r>
            <a:r>
              <a:rPr sz="2000" dirty="0" err="1">
                <a:solidFill>
                  <a:srgbClr val="0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오학</a:t>
            </a:r>
            <a:r>
              <a:rPr lang="ko-KR" altLang="en-US" sz="2000" dirty="0">
                <a:solidFill>
                  <a:srgbClr val="0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성</a:t>
            </a:r>
            <a:r>
              <a:rPr sz="2000" dirty="0">
                <a:solidFill>
                  <a:srgbClr val="0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sz="2000" dirty="0" err="1">
                <a:solidFill>
                  <a:srgbClr val="0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홍혜원</a:t>
            </a:r>
            <a:r>
              <a:rPr sz="2000" dirty="0">
                <a:solidFill>
                  <a:srgbClr val="0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sz="2000" dirty="0" err="1">
                <a:solidFill>
                  <a:srgbClr val="0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이승규</a:t>
            </a:r>
            <a:r>
              <a:rPr sz="2000" dirty="0">
                <a:solidFill>
                  <a:srgbClr val="0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sz="2000" dirty="0" err="1">
                <a:solidFill>
                  <a:srgbClr val="0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최소영</a:t>
            </a:r>
            <a:r>
              <a:rPr sz="2000" dirty="0">
                <a:solidFill>
                  <a:srgbClr val="0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sz="2000" dirty="0" err="1">
                <a:solidFill>
                  <a:srgbClr val="0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권규리</a:t>
            </a:r>
            <a:endParaRPr sz="2000" dirty="0">
              <a:solidFill>
                <a:srgbClr val="000000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75AA6E98-9B3E-75F2-69D7-71FF60CE01A8}"/>
              </a:ext>
            </a:extLst>
          </p:cNvPr>
          <p:cNvGrpSpPr/>
          <p:nvPr/>
        </p:nvGrpSpPr>
        <p:grpSpPr>
          <a:xfrm>
            <a:off x="382720" y="320040"/>
            <a:ext cx="1097280" cy="707994"/>
            <a:chOff x="382720" y="320040"/>
            <a:chExt cx="1097280" cy="707994"/>
          </a:xfrm>
        </p:grpSpPr>
        <p:sp>
          <p:nvSpPr>
            <p:cNvPr id="9" name="Rounded Rectangle 2">
              <a:extLst>
                <a:ext uri="{FF2B5EF4-FFF2-40B4-BE49-F238E27FC236}">
                  <a16:creationId xmlns:a16="http://schemas.microsoft.com/office/drawing/2014/main" id="{CECAEA01-1711-900C-FE51-9F33AEB10AF2}"/>
                </a:ext>
              </a:extLst>
            </p:cNvPr>
            <p:cNvSpPr/>
            <p:nvPr/>
          </p:nvSpPr>
          <p:spPr>
            <a:xfrm>
              <a:off x="411480" y="320040"/>
              <a:ext cx="603504" cy="288036"/>
            </a:xfrm>
            <a:prstGeom prst="roundRect">
              <a:avLst/>
            </a:prstGeom>
            <a:solidFill>
              <a:srgbClr val="ECDD7D"/>
            </a:solidFill>
            <a:ln w="19050">
              <a:solidFill>
                <a:srgbClr val="C8BE78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ounded Rectangle 1">
              <a:extLst>
                <a:ext uri="{FF2B5EF4-FFF2-40B4-BE49-F238E27FC236}">
                  <a16:creationId xmlns:a16="http://schemas.microsoft.com/office/drawing/2014/main" id="{33C8A8D4-2B99-034E-2627-13D97DD8D114}"/>
                </a:ext>
              </a:extLst>
            </p:cNvPr>
            <p:cNvSpPr/>
            <p:nvPr/>
          </p:nvSpPr>
          <p:spPr>
            <a:xfrm>
              <a:off x="382720" y="433674"/>
              <a:ext cx="1097280" cy="594360"/>
            </a:xfrm>
            <a:prstGeom prst="roundRect">
              <a:avLst/>
            </a:prstGeom>
            <a:solidFill>
              <a:srgbClr val="FAF4BA"/>
            </a:solidFill>
            <a:ln w="19050">
              <a:solidFill>
                <a:srgbClr val="C8BE78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0E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A4CEF52-1D13-101C-7626-6F1C25FF9A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2780625-B809-BAA5-D69E-64F7BAF9AA46}"/>
              </a:ext>
            </a:extLst>
          </p:cNvPr>
          <p:cNvSpPr txBox="1"/>
          <p:nvPr/>
        </p:nvSpPr>
        <p:spPr>
          <a:xfrm>
            <a:off x="1645920" y="320040"/>
            <a:ext cx="8084264" cy="7694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4400" b="1" dirty="0">
                <a:solidFill>
                  <a:srgbClr val="0000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SKN 20 - 1st project - 3TEAM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C7DA04C-DE00-6A93-78F5-57F5BA111CC4}"/>
              </a:ext>
            </a:extLst>
          </p:cNvPr>
          <p:cNvSpPr/>
          <p:nvPr/>
        </p:nvSpPr>
        <p:spPr>
          <a:xfrm>
            <a:off x="0" y="1188720"/>
            <a:ext cx="12191695" cy="109728"/>
          </a:xfrm>
          <a:prstGeom prst="rect">
            <a:avLst/>
          </a:prstGeom>
          <a:solidFill>
            <a:srgbClr val="F59A2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CEAF7D1-DED4-1C26-44F4-B1272E6F10BC}"/>
              </a:ext>
            </a:extLst>
          </p:cNvPr>
          <p:cNvSpPr txBox="1"/>
          <p:nvPr/>
        </p:nvSpPr>
        <p:spPr>
          <a:xfrm>
            <a:off x="865246" y="1507008"/>
            <a:ext cx="184731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 sz="2800" b="1" dirty="0">
              <a:solidFill>
                <a:srgbClr val="000000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27B2EB-BA61-3E4B-DC4F-E8A4DDEECA46}"/>
              </a:ext>
            </a:extLst>
          </p:cNvPr>
          <p:cNvSpPr txBox="1"/>
          <p:nvPr/>
        </p:nvSpPr>
        <p:spPr>
          <a:xfrm>
            <a:off x="865246" y="1507008"/>
            <a:ext cx="2489784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ko-KR" altLang="en-US" sz="2800" b="1" dirty="0">
                <a:solidFill>
                  <a:srgbClr val="0000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프로젝트 기능</a:t>
            </a:r>
            <a:endParaRPr sz="2800" b="1" dirty="0">
              <a:solidFill>
                <a:srgbClr val="000000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CE4F37-852A-E233-A307-092B6AE0DBAE}"/>
              </a:ext>
            </a:extLst>
          </p:cNvPr>
          <p:cNvGrpSpPr/>
          <p:nvPr/>
        </p:nvGrpSpPr>
        <p:grpSpPr>
          <a:xfrm>
            <a:off x="382720" y="320040"/>
            <a:ext cx="1097280" cy="707994"/>
            <a:chOff x="382720" y="320040"/>
            <a:chExt cx="1097280" cy="707994"/>
          </a:xfrm>
        </p:grpSpPr>
        <p:sp>
          <p:nvSpPr>
            <p:cNvPr id="7" name="Rounded Rectangle 2">
              <a:extLst>
                <a:ext uri="{FF2B5EF4-FFF2-40B4-BE49-F238E27FC236}">
                  <a16:creationId xmlns:a16="http://schemas.microsoft.com/office/drawing/2014/main" id="{DB201DEE-0891-E8AE-EBE1-C9B02591A288}"/>
                </a:ext>
              </a:extLst>
            </p:cNvPr>
            <p:cNvSpPr/>
            <p:nvPr/>
          </p:nvSpPr>
          <p:spPr>
            <a:xfrm>
              <a:off x="411480" y="320040"/>
              <a:ext cx="603504" cy="288036"/>
            </a:xfrm>
            <a:prstGeom prst="roundRect">
              <a:avLst/>
            </a:prstGeom>
            <a:solidFill>
              <a:srgbClr val="ECDD7D"/>
            </a:solidFill>
            <a:ln w="19050">
              <a:solidFill>
                <a:srgbClr val="C8BE78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ounded Rectangle 1">
              <a:extLst>
                <a:ext uri="{FF2B5EF4-FFF2-40B4-BE49-F238E27FC236}">
                  <a16:creationId xmlns:a16="http://schemas.microsoft.com/office/drawing/2014/main" id="{40BE6DC8-2470-5CAD-C0C3-68E467CBC9C7}"/>
                </a:ext>
              </a:extLst>
            </p:cNvPr>
            <p:cNvSpPr/>
            <p:nvPr/>
          </p:nvSpPr>
          <p:spPr>
            <a:xfrm>
              <a:off x="382720" y="433674"/>
              <a:ext cx="1097280" cy="594360"/>
            </a:xfrm>
            <a:prstGeom prst="roundRect">
              <a:avLst/>
            </a:prstGeom>
            <a:solidFill>
              <a:srgbClr val="FAF4BA"/>
            </a:solidFill>
            <a:ln w="19050">
              <a:solidFill>
                <a:srgbClr val="C8BE78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7922DD2E-DD44-1687-4DD5-1AB7A5BCAE40}"/>
              </a:ext>
            </a:extLst>
          </p:cNvPr>
          <p:cNvGrpSpPr/>
          <p:nvPr/>
        </p:nvGrpSpPr>
        <p:grpSpPr>
          <a:xfrm>
            <a:off x="823113" y="2354002"/>
            <a:ext cx="10545775" cy="4267201"/>
            <a:chOff x="1153012" y="2354002"/>
            <a:chExt cx="10545775" cy="4267201"/>
          </a:xfrm>
        </p:grpSpPr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27F063A1-65D9-B320-2371-E601CCDC2CD0}"/>
                </a:ext>
              </a:extLst>
            </p:cNvPr>
            <p:cNvGrpSpPr/>
            <p:nvPr/>
          </p:nvGrpSpPr>
          <p:grpSpPr>
            <a:xfrm>
              <a:off x="1153012" y="2354002"/>
              <a:ext cx="10545775" cy="4267201"/>
              <a:chOff x="640080" y="1633728"/>
              <a:chExt cx="10911535" cy="4767073"/>
            </a:xfrm>
          </p:grpSpPr>
          <p:sp>
            <p:nvSpPr>
              <p:cNvPr id="29" name="Rectangle 19">
                <a:extLst>
                  <a:ext uri="{FF2B5EF4-FFF2-40B4-BE49-F238E27FC236}">
                    <a16:creationId xmlns:a16="http://schemas.microsoft.com/office/drawing/2014/main" id="{AEF118CB-03AE-826A-082C-B6DE875DF40F}"/>
                  </a:ext>
                </a:extLst>
              </p:cNvPr>
              <p:cNvSpPr/>
              <p:nvPr/>
            </p:nvSpPr>
            <p:spPr>
              <a:xfrm>
                <a:off x="2926080" y="1633728"/>
                <a:ext cx="8625535" cy="4754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baseline="-25000" dirty="0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22" name="Rectangle 6">
                <a:extLst>
                  <a:ext uri="{FF2B5EF4-FFF2-40B4-BE49-F238E27FC236}">
                    <a16:creationId xmlns:a16="http://schemas.microsoft.com/office/drawing/2014/main" id="{4A1B507F-40EE-BFC1-4D7E-AED74D6C37CC}"/>
                  </a:ext>
                </a:extLst>
              </p:cNvPr>
              <p:cNvSpPr/>
              <p:nvPr/>
            </p:nvSpPr>
            <p:spPr>
              <a:xfrm>
                <a:off x="640080" y="1633728"/>
                <a:ext cx="411480" cy="4767073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baseline="-25000"/>
              </a:p>
            </p:txBody>
          </p:sp>
          <p:sp>
            <p:nvSpPr>
              <p:cNvPr id="23" name="Oval 7">
                <a:extLst>
                  <a:ext uri="{FF2B5EF4-FFF2-40B4-BE49-F238E27FC236}">
                    <a16:creationId xmlns:a16="http://schemas.microsoft.com/office/drawing/2014/main" id="{56389A6E-BCA4-FC8F-9E80-AFAD3C64C093}"/>
                  </a:ext>
                </a:extLst>
              </p:cNvPr>
              <p:cNvSpPr/>
              <p:nvPr/>
            </p:nvSpPr>
            <p:spPr>
              <a:xfrm>
                <a:off x="749808" y="1874520"/>
                <a:ext cx="182880" cy="182880"/>
              </a:xfrm>
              <a:prstGeom prst="ellipse">
                <a:avLst/>
              </a:prstGeom>
              <a:solidFill>
                <a:srgbClr val="DCDCDC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baseline="-25000"/>
              </a:p>
            </p:txBody>
          </p:sp>
          <p:sp>
            <p:nvSpPr>
              <p:cNvPr id="24" name="Oval 8">
                <a:extLst>
                  <a:ext uri="{FF2B5EF4-FFF2-40B4-BE49-F238E27FC236}">
                    <a16:creationId xmlns:a16="http://schemas.microsoft.com/office/drawing/2014/main" id="{E9899769-B675-7979-45C3-239040A7F920}"/>
                  </a:ext>
                </a:extLst>
              </p:cNvPr>
              <p:cNvSpPr/>
              <p:nvPr/>
            </p:nvSpPr>
            <p:spPr>
              <a:xfrm>
                <a:off x="749808" y="2331720"/>
                <a:ext cx="182880" cy="182880"/>
              </a:xfrm>
              <a:prstGeom prst="ellipse">
                <a:avLst/>
              </a:prstGeom>
              <a:solidFill>
                <a:srgbClr val="8EB4E3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sp>
            <p:nvSpPr>
              <p:cNvPr id="25" name="Oval 9">
                <a:extLst>
                  <a:ext uri="{FF2B5EF4-FFF2-40B4-BE49-F238E27FC236}">
                    <a16:creationId xmlns:a16="http://schemas.microsoft.com/office/drawing/2014/main" id="{260100A3-F298-563E-7720-48C3445DB078}"/>
                  </a:ext>
                </a:extLst>
              </p:cNvPr>
              <p:cNvSpPr/>
              <p:nvPr/>
            </p:nvSpPr>
            <p:spPr>
              <a:xfrm>
                <a:off x="749808" y="2788920"/>
                <a:ext cx="182880" cy="182880"/>
              </a:xfrm>
              <a:prstGeom prst="ellipse">
                <a:avLst/>
              </a:prstGeom>
              <a:solidFill>
                <a:srgbClr val="64C8B4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baseline="-25000"/>
              </a:p>
            </p:txBody>
          </p:sp>
          <p:sp>
            <p:nvSpPr>
              <p:cNvPr id="26" name="Oval 10">
                <a:extLst>
                  <a:ext uri="{FF2B5EF4-FFF2-40B4-BE49-F238E27FC236}">
                    <a16:creationId xmlns:a16="http://schemas.microsoft.com/office/drawing/2014/main" id="{D08C4D16-C835-E984-81EC-BDC6F3AF21F2}"/>
                  </a:ext>
                </a:extLst>
              </p:cNvPr>
              <p:cNvSpPr/>
              <p:nvPr/>
            </p:nvSpPr>
            <p:spPr>
              <a:xfrm>
                <a:off x="749808" y="3246120"/>
                <a:ext cx="182880" cy="182880"/>
              </a:xfrm>
              <a:prstGeom prst="ellipse">
                <a:avLst/>
              </a:prstGeom>
              <a:solidFill>
                <a:srgbClr val="F0AA5A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sp>
            <p:nvSpPr>
              <p:cNvPr id="27" name="Oval 11">
                <a:extLst>
                  <a:ext uri="{FF2B5EF4-FFF2-40B4-BE49-F238E27FC236}">
                    <a16:creationId xmlns:a16="http://schemas.microsoft.com/office/drawing/2014/main" id="{4C5D629C-31FD-F942-6BE7-4FE5973570CC}"/>
                  </a:ext>
                </a:extLst>
              </p:cNvPr>
              <p:cNvSpPr/>
              <p:nvPr/>
            </p:nvSpPr>
            <p:spPr>
              <a:xfrm>
                <a:off x="749808" y="3703320"/>
                <a:ext cx="182880" cy="182880"/>
              </a:xfrm>
              <a:prstGeom prst="ellipse">
                <a:avLst/>
              </a:prstGeom>
              <a:solidFill>
                <a:srgbClr val="DC788C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baseline="-25000"/>
              </a:p>
            </p:txBody>
          </p:sp>
          <p:sp>
            <p:nvSpPr>
              <p:cNvPr id="28" name="Rectangle 12">
                <a:extLst>
                  <a:ext uri="{FF2B5EF4-FFF2-40B4-BE49-F238E27FC236}">
                    <a16:creationId xmlns:a16="http://schemas.microsoft.com/office/drawing/2014/main" id="{E3CED99C-8D61-9C05-E9BB-0D7659051733}"/>
                  </a:ext>
                </a:extLst>
              </p:cNvPr>
              <p:cNvSpPr/>
              <p:nvPr/>
            </p:nvSpPr>
            <p:spPr>
              <a:xfrm>
                <a:off x="1051560" y="1633729"/>
                <a:ext cx="1874520" cy="4754879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baseline="-25000" dirty="0"/>
              </a:p>
            </p:txBody>
          </p:sp>
        </p:grp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F5A7F77-48EF-A1B6-0689-3408E3BF5F62}"/>
                </a:ext>
              </a:extLst>
            </p:cNvPr>
            <p:cNvSpPr txBox="1"/>
            <p:nvPr/>
          </p:nvSpPr>
          <p:spPr>
            <a:xfrm>
              <a:off x="1727449" y="2452224"/>
              <a:ext cx="958276" cy="292388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sz="1300" dirty="0">
                  <a:latin typeface="Malgun Gothic"/>
                </a:rPr>
                <a:t>EXPLORER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A8F02C2-4221-3A75-6F98-36D0924D150C}"/>
                </a:ext>
              </a:extLst>
            </p:cNvPr>
            <p:cNvSpPr txBox="1"/>
            <p:nvPr/>
          </p:nvSpPr>
          <p:spPr>
            <a:xfrm>
              <a:off x="1709774" y="2763260"/>
              <a:ext cx="1592187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 sz="1400">
                  <a:solidFill>
                    <a:srgbClr val="D2DCEB"/>
                  </a:solidFill>
                  <a:latin typeface="Malgun Gothic"/>
                </a:defRPr>
              </a:pPr>
              <a:r>
                <a:rPr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1.</a:t>
              </a:r>
              <a:r>
                <a:rPr lang="en-US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 </a:t>
              </a:r>
              <a:r>
                <a:rPr lang="ko-KR" altLang="en-US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필터링 기능</a:t>
              </a:r>
              <a:endParaRPr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06BCBCB-DB9C-C13C-ECC4-C3D257C51A20}"/>
                </a:ext>
              </a:extLst>
            </p:cNvPr>
            <p:cNvSpPr txBox="1"/>
            <p:nvPr/>
          </p:nvSpPr>
          <p:spPr>
            <a:xfrm>
              <a:off x="1709774" y="3074297"/>
              <a:ext cx="1143455" cy="30777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 sz="1400">
                  <a:solidFill>
                    <a:srgbClr val="D2DCEB"/>
                  </a:solidFill>
                  <a:latin typeface="Malgun Gothic"/>
                </a:defRPr>
              </a:pPr>
              <a:r>
                <a:rPr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2.</a:t>
              </a:r>
              <a:r>
                <a:rPr lang="en-US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 FAQ</a:t>
              </a:r>
              <a:r>
                <a:rPr lang="ko-KR" altLang="en-US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검색</a:t>
              </a:r>
              <a:r>
                <a:rPr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 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156C555-C7DB-206B-D7B8-90E4DF9F14E2}"/>
                </a:ext>
              </a:extLst>
            </p:cNvPr>
            <p:cNvSpPr txBox="1"/>
            <p:nvPr/>
          </p:nvSpPr>
          <p:spPr>
            <a:xfrm>
              <a:off x="1709774" y="3385333"/>
              <a:ext cx="184731" cy="30777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 sz="1400">
                  <a:solidFill>
                    <a:srgbClr val="D2DCEB"/>
                  </a:solidFill>
                  <a:latin typeface="Malgun Gothic"/>
                </a:defRPr>
              </a:pPr>
              <a:endParaRPr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06713BE-8210-BA80-53A8-A1F61593F54F}"/>
                </a:ext>
              </a:extLst>
            </p:cNvPr>
            <p:cNvSpPr txBox="1"/>
            <p:nvPr/>
          </p:nvSpPr>
          <p:spPr>
            <a:xfrm>
              <a:off x="1709774" y="3696369"/>
              <a:ext cx="184731" cy="30777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 sz="1400">
                  <a:solidFill>
                    <a:srgbClr val="D2DCEB"/>
                  </a:solidFill>
                  <a:latin typeface="Malgun Gothic"/>
                </a:defRPr>
              </a:pPr>
              <a:endParaRPr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2D43213-94EE-7542-0CD9-6F7DAA2A91F1}"/>
                </a:ext>
              </a:extLst>
            </p:cNvPr>
            <p:cNvSpPr txBox="1"/>
            <p:nvPr/>
          </p:nvSpPr>
          <p:spPr>
            <a:xfrm>
              <a:off x="1709774" y="4007406"/>
              <a:ext cx="184731" cy="30777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 sz="1400">
                  <a:solidFill>
                    <a:srgbClr val="D2DCEB"/>
                  </a:solidFill>
                  <a:latin typeface="Malgun Gothic"/>
                </a:defRPr>
              </a:pPr>
              <a:endParaRPr dirty="0"/>
            </a:p>
          </p:txBody>
        </p:sp>
        <p:sp>
          <p:nvSpPr>
            <p:cNvPr id="19" name="Rectangle 20">
              <a:extLst>
                <a:ext uri="{FF2B5EF4-FFF2-40B4-BE49-F238E27FC236}">
                  <a16:creationId xmlns:a16="http://schemas.microsoft.com/office/drawing/2014/main" id="{87B3A22F-E3F1-22A9-B97D-31D1615FC707}"/>
                </a:ext>
              </a:extLst>
            </p:cNvPr>
            <p:cNvSpPr/>
            <p:nvPr/>
          </p:nvSpPr>
          <p:spPr>
            <a:xfrm>
              <a:off x="3370554" y="2354002"/>
              <a:ext cx="8328231" cy="373258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9213332-EC0D-5B13-618B-5AD3CA187541}"/>
                </a:ext>
              </a:extLst>
            </p:cNvPr>
            <p:cNvSpPr txBox="1"/>
            <p:nvPr/>
          </p:nvSpPr>
          <p:spPr>
            <a:xfrm>
              <a:off x="3981008" y="2419483"/>
              <a:ext cx="4060727" cy="30777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en-US" sz="1400" dirty="0">
                  <a:solidFill>
                    <a:srgbClr val="C8D7EB"/>
                  </a:solidFill>
                  <a:latin typeface="Consolas"/>
                </a:rPr>
                <a:t>Key_features</a:t>
              </a:r>
              <a:r>
                <a:rPr sz="1400" dirty="0">
                  <a:solidFill>
                    <a:srgbClr val="C8D7EB"/>
                  </a:solidFill>
                  <a:latin typeface="Consolas"/>
                </a:rPr>
                <a:t>.py — Python 3.10 • VS Code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62F0B15-A83C-8FC4-93CB-D97A34D0A238}"/>
                </a:ext>
              </a:extLst>
            </p:cNvPr>
            <p:cNvSpPr txBox="1"/>
            <p:nvPr/>
          </p:nvSpPr>
          <p:spPr>
            <a:xfrm>
              <a:off x="4025196" y="2926964"/>
              <a:ext cx="7320092" cy="169277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 sz="1600">
                  <a:solidFill>
                    <a:srgbClr val="96C8FF"/>
                  </a:solidFill>
                  <a:latin typeface="Consolas"/>
                </a:defRPr>
              </a:pPr>
              <a:r>
                <a:rPr sz="2400" dirty="0">
                  <a:solidFill>
                    <a:srgbClr val="8EB4E3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# </a:t>
              </a:r>
              <a:r>
                <a:rPr lang="ko-KR" altLang="en-US" sz="2400" dirty="0" err="1">
                  <a:solidFill>
                    <a:srgbClr val="8EB4E3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필터링기능</a:t>
              </a:r>
              <a:endParaRPr sz="2400" dirty="0">
                <a:solidFill>
                  <a:srgbClr val="8EB4E3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endParaRPr>
            </a:p>
            <a:p>
              <a:pPr>
                <a:defRPr sz="1600">
                  <a:solidFill>
                    <a:srgbClr val="DFE6F3"/>
                  </a:solidFill>
                  <a:latin typeface="Consolas"/>
                </a:defRPr>
              </a:pPr>
              <a:r>
                <a:rPr lang="en-US" altLang="ko-KR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# </a:t>
              </a:r>
              <a:r>
                <a:rPr lang="ko-KR" altLang="en-US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기간</a:t>
              </a:r>
              <a:r>
                <a:rPr lang="en-US" altLang="ko-KR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: </a:t>
              </a:r>
              <a:r>
                <a:rPr lang="ko-KR" altLang="en-US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월별 선택</a:t>
              </a:r>
              <a:r>
                <a:rPr lang="en-US" altLang="ko-KR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(2023.08 ~ 2025.08)</a:t>
              </a:r>
            </a:p>
            <a:p>
              <a:pPr>
                <a:defRPr sz="1600">
                  <a:solidFill>
                    <a:srgbClr val="DFE6F3"/>
                  </a:solidFill>
                  <a:latin typeface="Consolas"/>
                </a:defRPr>
              </a:pPr>
              <a:r>
                <a:rPr 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# </a:t>
              </a:r>
              <a:r>
                <a:rPr lang="ko-KR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지역</a:t>
              </a:r>
              <a:r>
                <a:rPr lang="en-US" altLang="ko-KR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: </a:t>
              </a:r>
              <a:r>
                <a:rPr lang="ko-KR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시도</a:t>
              </a:r>
              <a:r>
                <a:rPr lang="en-US" altLang="ko-KR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, </a:t>
              </a:r>
              <a:r>
                <a:rPr lang="ko-KR" altLang="en-US" sz="1600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시군구</a:t>
              </a:r>
              <a:r>
                <a:rPr lang="ko-KR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 단위 선택 가능</a:t>
              </a:r>
              <a:endParaRPr lang="en-US" altLang="ko-KR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endParaRPr>
            </a:p>
            <a:p>
              <a:pPr>
                <a:defRPr sz="1600">
                  <a:solidFill>
                    <a:srgbClr val="DFE6F3"/>
                  </a:solidFill>
                  <a:latin typeface="Consolas"/>
                </a:defRPr>
              </a:pPr>
              <a:r>
                <a:rPr 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# </a:t>
              </a:r>
              <a:r>
                <a:rPr lang="ko-KR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시각화</a:t>
              </a:r>
              <a:r>
                <a:rPr lang="en-US" altLang="ko-KR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: </a:t>
              </a:r>
              <a:r>
                <a:rPr lang="ko-KR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차량 등록현황을 표</a:t>
              </a:r>
              <a:r>
                <a:rPr lang="en-US" altLang="ko-KR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(Table) </a:t>
              </a:r>
              <a:r>
                <a:rPr lang="ko-KR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및 차트</a:t>
              </a:r>
              <a:r>
                <a:rPr lang="en-US" altLang="ko-KR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(Line/</a:t>
              </a:r>
              <a:r>
                <a:rPr lang="en-US" altLang="ko-KR" sz="1600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bar,Pie</a:t>
              </a:r>
              <a:r>
                <a:rPr lang="en-US" altLang="ko-KR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)</a:t>
              </a:r>
              <a:r>
                <a:rPr lang="ko-KR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제공</a:t>
              </a:r>
              <a:endParaRPr lang="en-US" altLang="ko-KR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endParaRPr>
            </a:p>
            <a:p>
              <a:pPr>
                <a:defRPr sz="1600">
                  <a:solidFill>
                    <a:srgbClr val="DFE6F3"/>
                  </a:solidFill>
                  <a:latin typeface="Consolas"/>
                </a:defRPr>
              </a:pPr>
              <a:r>
                <a:rPr lang="en-US" altLang="ko-KR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# </a:t>
              </a:r>
              <a:r>
                <a:rPr lang="ko-KR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차량 종류별</a:t>
              </a:r>
              <a:r>
                <a:rPr lang="en-US" altLang="ko-KR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(</a:t>
              </a:r>
              <a:r>
                <a:rPr lang="ko-KR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승용</a:t>
              </a:r>
              <a:r>
                <a:rPr lang="en-US" altLang="ko-KR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,</a:t>
              </a:r>
              <a:r>
                <a:rPr lang="ko-KR" altLang="en-US" sz="1600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승합</a:t>
              </a:r>
              <a:r>
                <a:rPr lang="en-US" altLang="ko-KR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,</a:t>
              </a:r>
              <a:r>
                <a:rPr lang="ko-KR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화물</a:t>
              </a:r>
              <a:r>
                <a:rPr lang="en-US" altLang="ko-KR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,</a:t>
              </a:r>
              <a:r>
                <a:rPr lang="ko-KR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특수</a:t>
              </a:r>
              <a:r>
                <a:rPr lang="en-US" altLang="ko-KR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) </a:t>
              </a:r>
              <a:r>
                <a:rPr lang="ko-KR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및 용도별</a:t>
              </a:r>
              <a:r>
                <a:rPr lang="en-US" altLang="ko-KR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(</a:t>
              </a:r>
              <a:r>
                <a:rPr lang="ko-KR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관용</a:t>
              </a:r>
              <a:r>
                <a:rPr lang="en-US" altLang="ko-KR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,</a:t>
              </a:r>
              <a:r>
                <a:rPr lang="ko-KR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자가용</a:t>
              </a:r>
              <a:r>
                <a:rPr lang="en-US" altLang="ko-KR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,</a:t>
              </a:r>
              <a:r>
                <a:rPr lang="ko-KR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영업용 계</a:t>
              </a:r>
              <a:r>
                <a:rPr lang="en-US" altLang="ko-KR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) </a:t>
              </a:r>
              <a:r>
                <a:rPr lang="ko-KR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분포 확인 가능</a:t>
              </a:r>
              <a:endParaRPr lang="en-US" altLang="ko-KR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59B52355-EE7F-F71E-9FEA-277C1CDEDF09}"/>
                </a:ext>
              </a:extLst>
            </p:cNvPr>
            <p:cNvSpPr txBox="1"/>
            <p:nvPr/>
          </p:nvSpPr>
          <p:spPr>
            <a:xfrm>
              <a:off x="4025196" y="4747447"/>
              <a:ext cx="7320092" cy="169277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 sz="1600">
                  <a:solidFill>
                    <a:srgbClr val="96C8FF"/>
                  </a:solidFill>
                  <a:latin typeface="Consolas"/>
                </a:defRPr>
              </a:pPr>
              <a:r>
                <a:rPr sz="2400" dirty="0">
                  <a:solidFill>
                    <a:srgbClr val="8EB4E3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# </a:t>
              </a:r>
              <a:r>
                <a:rPr lang="en-US" sz="2400" dirty="0">
                  <a:solidFill>
                    <a:srgbClr val="8EB4E3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FAQ </a:t>
              </a:r>
              <a:r>
                <a:rPr lang="ko-KR" altLang="en-US" sz="2400" dirty="0">
                  <a:solidFill>
                    <a:srgbClr val="8EB4E3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검색</a:t>
              </a:r>
              <a:endParaRPr sz="2400" dirty="0">
                <a:solidFill>
                  <a:srgbClr val="8EB4E3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endParaRPr>
            </a:p>
            <a:p>
              <a:pPr>
                <a:defRPr sz="1600">
                  <a:solidFill>
                    <a:srgbClr val="DFE6F3"/>
                  </a:solidFill>
                  <a:latin typeface="Consolas"/>
                </a:defRPr>
              </a:pPr>
              <a:r>
                <a:rPr lang="en-US" altLang="ko-KR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# </a:t>
              </a:r>
              <a:r>
                <a:rPr lang="ko-KR" altLang="en-US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브랜드별 </a:t>
              </a:r>
              <a:r>
                <a:rPr lang="en-US" altLang="ko-KR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FAQ </a:t>
              </a:r>
              <a:r>
                <a:rPr lang="ko-KR" altLang="en-US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제공</a:t>
              </a:r>
              <a:endParaRPr lang="en-US" altLang="ko-KR" dirty="0">
                <a:solidFill>
                  <a:schemeClr val="tx1">
                    <a:lumMod val="95000"/>
                    <a:lumOff val="5000"/>
                  </a:schemeClr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endParaRPr>
            </a:p>
            <a:p>
              <a:pPr>
                <a:defRPr sz="1600">
                  <a:solidFill>
                    <a:srgbClr val="DFE6F3"/>
                  </a:solidFill>
                  <a:latin typeface="Consolas"/>
                </a:defRPr>
              </a:pPr>
              <a:r>
                <a:rPr 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# </a:t>
              </a:r>
              <a:r>
                <a:rPr lang="ko-KR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현대</a:t>
              </a:r>
              <a:r>
                <a:rPr lang="en-US" altLang="ko-KR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(☰ Hyundai) / </a:t>
              </a:r>
              <a:r>
                <a:rPr lang="ko-KR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기아</a:t>
              </a:r>
              <a:r>
                <a:rPr lang="en-US" altLang="ko-KR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(☰ Kia) / </a:t>
              </a:r>
              <a:r>
                <a:rPr lang="ko-KR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전체</a:t>
              </a:r>
              <a:r>
                <a:rPr lang="en-US" altLang="ko-KR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(All) </a:t>
              </a:r>
              <a:r>
                <a:rPr lang="ko-KR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검색 가능</a:t>
              </a:r>
              <a:endParaRPr lang="en-US" altLang="ko-KR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endParaRPr>
            </a:p>
            <a:p>
              <a:pPr>
                <a:defRPr sz="1600">
                  <a:solidFill>
                    <a:srgbClr val="DFE6F3"/>
                  </a:solidFill>
                  <a:latin typeface="Consolas"/>
                </a:defRPr>
              </a:pPr>
              <a:r>
                <a:rPr 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# </a:t>
              </a:r>
              <a:r>
                <a:rPr lang="ko-KR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시각화</a:t>
              </a:r>
              <a:r>
                <a:rPr lang="en-US" altLang="ko-KR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: </a:t>
              </a:r>
              <a:r>
                <a:rPr lang="ko-KR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차량 등록현황을 표</a:t>
              </a:r>
              <a:r>
                <a:rPr lang="en-US" altLang="ko-KR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(Table) </a:t>
              </a:r>
              <a:r>
                <a:rPr lang="ko-KR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및 차트</a:t>
              </a:r>
              <a:r>
                <a:rPr lang="en-US" altLang="ko-KR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(Line/Bar/Pie)</a:t>
              </a:r>
              <a:r>
                <a:rPr lang="ko-KR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제공</a:t>
              </a:r>
              <a:endParaRPr lang="en-US" altLang="ko-KR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endParaRPr>
            </a:p>
            <a:p>
              <a:pPr>
                <a:defRPr sz="1600">
                  <a:solidFill>
                    <a:srgbClr val="DFE6F3"/>
                  </a:solidFill>
                  <a:latin typeface="Consolas"/>
                </a:defRPr>
              </a:pPr>
              <a:r>
                <a:rPr lang="en-US" altLang="ko-KR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# </a:t>
              </a:r>
              <a:r>
                <a:rPr lang="ko-KR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카테고리기반 필터링</a:t>
              </a:r>
              <a:endParaRPr lang="en-US" altLang="ko-KR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endParaRPr>
            </a:p>
            <a:p>
              <a:pPr>
                <a:defRPr sz="1600">
                  <a:solidFill>
                    <a:srgbClr val="DFE6F3"/>
                  </a:solidFill>
                  <a:latin typeface="Consolas"/>
                </a:defRPr>
              </a:pPr>
              <a:r>
                <a:rPr lang="en-US" altLang="ko-KR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# </a:t>
              </a:r>
              <a:r>
                <a:rPr lang="ko-KR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검색기능</a:t>
              </a:r>
              <a:r>
                <a:rPr lang="en-US" altLang="ko-KR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: </a:t>
              </a:r>
              <a:r>
                <a:rPr lang="ko-KR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키워드 입력 시 해당 질문</a:t>
              </a:r>
              <a:r>
                <a:rPr lang="en-US" altLang="ko-KR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,</a:t>
              </a:r>
              <a:r>
                <a:rPr lang="ko-KR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답변 바로 확인</a:t>
              </a:r>
              <a:endParaRPr lang="en-US" altLang="ko-KR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96834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0E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115D7E4-025D-29A8-B0B6-74CED6B209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C856D4A-B903-E9FB-E715-9EBBE0C168CA}"/>
              </a:ext>
            </a:extLst>
          </p:cNvPr>
          <p:cNvSpPr txBox="1"/>
          <p:nvPr/>
        </p:nvSpPr>
        <p:spPr>
          <a:xfrm>
            <a:off x="1645920" y="320040"/>
            <a:ext cx="8084264" cy="7694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4400" b="1" dirty="0">
                <a:solidFill>
                  <a:srgbClr val="0000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SKN 20 - 1st project - 3TEAM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6FBBD4D-3B36-0D79-1CF4-E6CE04D4459D}"/>
              </a:ext>
            </a:extLst>
          </p:cNvPr>
          <p:cNvSpPr/>
          <p:nvPr/>
        </p:nvSpPr>
        <p:spPr>
          <a:xfrm>
            <a:off x="0" y="1188720"/>
            <a:ext cx="12191695" cy="109728"/>
          </a:xfrm>
          <a:prstGeom prst="rect">
            <a:avLst/>
          </a:prstGeom>
          <a:solidFill>
            <a:srgbClr val="F59A2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ECE9FD3-1142-4D64-3B5F-4B49C8B4673A}"/>
              </a:ext>
            </a:extLst>
          </p:cNvPr>
          <p:cNvSpPr txBox="1"/>
          <p:nvPr/>
        </p:nvSpPr>
        <p:spPr>
          <a:xfrm>
            <a:off x="865246" y="1507008"/>
            <a:ext cx="184731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 sz="2800" b="1" dirty="0">
              <a:solidFill>
                <a:srgbClr val="000000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7FD53CB-0629-F4F1-50E5-A73F04C1DF03}"/>
              </a:ext>
            </a:extLst>
          </p:cNvPr>
          <p:cNvSpPr txBox="1"/>
          <p:nvPr/>
        </p:nvSpPr>
        <p:spPr>
          <a:xfrm>
            <a:off x="865246" y="1507008"/>
            <a:ext cx="5153975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ko-KR" altLang="en-US" sz="2800" b="1" dirty="0">
                <a:solidFill>
                  <a:srgbClr val="0000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프로젝트 기능 </a:t>
            </a:r>
            <a:r>
              <a:rPr lang="en-US" altLang="ko-KR" sz="2800" b="1" dirty="0">
                <a:solidFill>
                  <a:srgbClr val="0000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- </a:t>
            </a:r>
            <a:r>
              <a:rPr lang="ko-KR" altLang="en-US" sz="2800" b="1" dirty="0" err="1">
                <a:solidFill>
                  <a:srgbClr val="0000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메인데시보드</a:t>
            </a:r>
            <a:endParaRPr sz="2800" b="1" dirty="0">
              <a:solidFill>
                <a:srgbClr val="000000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C7BD1FA4-B8F7-8F8C-C814-D35207969A77}"/>
              </a:ext>
            </a:extLst>
          </p:cNvPr>
          <p:cNvGrpSpPr/>
          <p:nvPr/>
        </p:nvGrpSpPr>
        <p:grpSpPr>
          <a:xfrm>
            <a:off x="382720" y="320040"/>
            <a:ext cx="1097280" cy="707994"/>
            <a:chOff x="382720" y="320040"/>
            <a:chExt cx="1097280" cy="707994"/>
          </a:xfrm>
        </p:grpSpPr>
        <p:sp>
          <p:nvSpPr>
            <p:cNvPr id="7" name="Rounded Rectangle 2">
              <a:extLst>
                <a:ext uri="{FF2B5EF4-FFF2-40B4-BE49-F238E27FC236}">
                  <a16:creationId xmlns:a16="http://schemas.microsoft.com/office/drawing/2014/main" id="{06045170-5734-AF4F-6ED1-C25E9C6541D4}"/>
                </a:ext>
              </a:extLst>
            </p:cNvPr>
            <p:cNvSpPr/>
            <p:nvPr/>
          </p:nvSpPr>
          <p:spPr>
            <a:xfrm>
              <a:off x="411480" y="320040"/>
              <a:ext cx="603504" cy="288036"/>
            </a:xfrm>
            <a:prstGeom prst="roundRect">
              <a:avLst/>
            </a:prstGeom>
            <a:solidFill>
              <a:srgbClr val="ECDD7D"/>
            </a:solidFill>
            <a:ln w="19050">
              <a:solidFill>
                <a:srgbClr val="C8BE78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ounded Rectangle 1">
              <a:extLst>
                <a:ext uri="{FF2B5EF4-FFF2-40B4-BE49-F238E27FC236}">
                  <a16:creationId xmlns:a16="http://schemas.microsoft.com/office/drawing/2014/main" id="{FDEE981A-3110-DF68-5D22-A2D037DC23D0}"/>
                </a:ext>
              </a:extLst>
            </p:cNvPr>
            <p:cNvSpPr/>
            <p:nvPr/>
          </p:nvSpPr>
          <p:spPr>
            <a:xfrm>
              <a:off x="382720" y="433674"/>
              <a:ext cx="1097280" cy="594360"/>
            </a:xfrm>
            <a:prstGeom prst="roundRect">
              <a:avLst/>
            </a:prstGeom>
            <a:solidFill>
              <a:srgbClr val="FAF4BA"/>
            </a:solidFill>
            <a:ln w="19050">
              <a:solidFill>
                <a:srgbClr val="C8BE78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E3C28103-053B-2A7D-DC82-29178D40253F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800" y="2365200"/>
            <a:ext cx="10544400" cy="426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56484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0E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3403E04-E48D-EDEF-AE85-D483DB4C39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71E525C-C8B1-64BE-5BDA-E425DC822719}"/>
              </a:ext>
            </a:extLst>
          </p:cNvPr>
          <p:cNvSpPr txBox="1"/>
          <p:nvPr/>
        </p:nvSpPr>
        <p:spPr>
          <a:xfrm>
            <a:off x="1645920" y="320040"/>
            <a:ext cx="8084264" cy="7694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4400" b="1" dirty="0">
                <a:solidFill>
                  <a:srgbClr val="0000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SKN 20 - 1st project - 3TEAM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D57CFCA-1BC3-3B13-EA07-8183C53FD89C}"/>
              </a:ext>
            </a:extLst>
          </p:cNvPr>
          <p:cNvSpPr/>
          <p:nvPr/>
        </p:nvSpPr>
        <p:spPr>
          <a:xfrm>
            <a:off x="0" y="1188720"/>
            <a:ext cx="12191695" cy="109728"/>
          </a:xfrm>
          <a:prstGeom prst="rect">
            <a:avLst/>
          </a:prstGeom>
          <a:solidFill>
            <a:srgbClr val="F59A2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F1BD0F-7590-ED0C-0CF4-89C8F80BA4B7}"/>
              </a:ext>
            </a:extLst>
          </p:cNvPr>
          <p:cNvSpPr txBox="1"/>
          <p:nvPr/>
        </p:nvSpPr>
        <p:spPr>
          <a:xfrm>
            <a:off x="865246" y="1507008"/>
            <a:ext cx="184731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 sz="2800" b="1" dirty="0">
              <a:solidFill>
                <a:srgbClr val="000000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A009EF8-3991-BF8B-0657-0EA31A2E3CC1}"/>
              </a:ext>
            </a:extLst>
          </p:cNvPr>
          <p:cNvSpPr txBox="1"/>
          <p:nvPr/>
        </p:nvSpPr>
        <p:spPr>
          <a:xfrm>
            <a:off x="865246" y="1507008"/>
            <a:ext cx="7463903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ko-KR" altLang="en-US" sz="2800" b="1" dirty="0">
                <a:solidFill>
                  <a:srgbClr val="0000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프로젝트 기능 </a:t>
            </a:r>
            <a:r>
              <a:rPr lang="en-US" altLang="ko-KR" sz="2800" b="1" dirty="0">
                <a:solidFill>
                  <a:srgbClr val="0000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- </a:t>
            </a:r>
            <a:r>
              <a:rPr lang="ko-KR" altLang="en-US" sz="2800" b="1" dirty="0">
                <a:solidFill>
                  <a:srgbClr val="0000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시도별 자동차 총 등록대수</a:t>
            </a:r>
            <a:endParaRPr sz="2800" b="1" dirty="0">
              <a:solidFill>
                <a:srgbClr val="000000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FE26A1DB-BDCC-F4FE-9228-38412FF7C68F}"/>
              </a:ext>
            </a:extLst>
          </p:cNvPr>
          <p:cNvGrpSpPr/>
          <p:nvPr/>
        </p:nvGrpSpPr>
        <p:grpSpPr>
          <a:xfrm>
            <a:off x="382720" y="320040"/>
            <a:ext cx="1097280" cy="707994"/>
            <a:chOff x="382720" y="320040"/>
            <a:chExt cx="1097280" cy="707994"/>
          </a:xfrm>
        </p:grpSpPr>
        <p:sp>
          <p:nvSpPr>
            <p:cNvPr id="7" name="Rounded Rectangle 2">
              <a:extLst>
                <a:ext uri="{FF2B5EF4-FFF2-40B4-BE49-F238E27FC236}">
                  <a16:creationId xmlns:a16="http://schemas.microsoft.com/office/drawing/2014/main" id="{CB1BAB46-ED1C-8298-3009-E544EA8DA74D}"/>
                </a:ext>
              </a:extLst>
            </p:cNvPr>
            <p:cNvSpPr/>
            <p:nvPr/>
          </p:nvSpPr>
          <p:spPr>
            <a:xfrm>
              <a:off x="411480" y="320040"/>
              <a:ext cx="603504" cy="288036"/>
            </a:xfrm>
            <a:prstGeom prst="roundRect">
              <a:avLst/>
            </a:prstGeom>
            <a:solidFill>
              <a:srgbClr val="ECDD7D"/>
            </a:solidFill>
            <a:ln w="19050">
              <a:solidFill>
                <a:srgbClr val="C8BE78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ounded Rectangle 1">
              <a:extLst>
                <a:ext uri="{FF2B5EF4-FFF2-40B4-BE49-F238E27FC236}">
                  <a16:creationId xmlns:a16="http://schemas.microsoft.com/office/drawing/2014/main" id="{3E20BCE7-8498-DD32-1114-086A95722EE4}"/>
                </a:ext>
              </a:extLst>
            </p:cNvPr>
            <p:cNvSpPr/>
            <p:nvPr/>
          </p:nvSpPr>
          <p:spPr>
            <a:xfrm>
              <a:off x="382720" y="433674"/>
              <a:ext cx="1097280" cy="594360"/>
            </a:xfrm>
            <a:prstGeom prst="roundRect">
              <a:avLst/>
            </a:prstGeom>
            <a:solidFill>
              <a:srgbClr val="FAF4BA"/>
            </a:solidFill>
            <a:ln w="19050">
              <a:solidFill>
                <a:srgbClr val="C8BE78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2050" name="Picture 2">
            <a:extLst>
              <a:ext uri="{FF2B5EF4-FFF2-40B4-BE49-F238E27FC236}">
                <a16:creationId xmlns:a16="http://schemas.microsoft.com/office/drawing/2014/main" id="{90678986-C4C1-AB4B-3C70-C689E379A7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400" y="2394000"/>
            <a:ext cx="10544400" cy="3967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1455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0E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3403E04-E48D-EDEF-AE85-D483DB4C39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71E525C-C8B1-64BE-5BDA-E425DC822719}"/>
              </a:ext>
            </a:extLst>
          </p:cNvPr>
          <p:cNvSpPr txBox="1"/>
          <p:nvPr/>
        </p:nvSpPr>
        <p:spPr>
          <a:xfrm>
            <a:off x="1645920" y="320040"/>
            <a:ext cx="8084264" cy="7694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4400" b="1" dirty="0">
                <a:solidFill>
                  <a:srgbClr val="0000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SKN 20 - 1st project - 3TEAM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D57CFCA-1BC3-3B13-EA07-8183C53FD89C}"/>
              </a:ext>
            </a:extLst>
          </p:cNvPr>
          <p:cNvSpPr/>
          <p:nvPr/>
        </p:nvSpPr>
        <p:spPr>
          <a:xfrm>
            <a:off x="0" y="1188720"/>
            <a:ext cx="12191695" cy="109728"/>
          </a:xfrm>
          <a:prstGeom prst="rect">
            <a:avLst/>
          </a:prstGeom>
          <a:solidFill>
            <a:srgbClr val="F59A2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F1BD0F-7590-ED0C-0CF4-89C8F80BA4B7}"/>
              </a:ext>
            </a:extLst>
          </p:cNvPr>
          <p:cNvSpPr txBox="1"/>
          <p:nvPr/>
        </p:nvSpPr>
        <p:spPr>
          <a:xfrm>
            <a:off x="865246" y="1507008"/>
            <a:ext cx="184731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 sz="2800" b="1" dirty="0">
              <a:solidFill>
                <a:srgbClr val="000000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A009EF8-3991-BF8B-0657-0EA31A2E3CC1}"/>
              </a:ext>
            </a:extLst>
          </p:cNvPr>
          <p:cNvSpPr txBox="1"/>
          <p:nvPr/>
        </p:nvSpPr>
        <p:spPr>
          <a:xfrm>
            <a:off x="865246" y="1507008"/>
            <a:ext cx="7643439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ko-KR" altLang="en-US" sz="2800" b="1" dirty="0">
                <a:solidFill>
                  <a:srgbClr val="0000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프로젝트 기능 </a:t>
            </a:r>
            <a:r>
              <a:rPr lang="en-US" altLang="ko-KR" sz="2800" b="1" dirty="0">
                <a:solidFill>
                  <a:srgbClr val="0000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– </a:t>
            </a:r>
            <a:r>
              <a:rPr lang="ko-KR" altLang="en-US" sz="2800" b="1" dirty="0">
                <a:solidFill>
                  <a:srgbClr val="0000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차종</a:t>
            </a:r>
            <a:r>
              <a:rPr lang="en-US" altLang="ko-KR" sz="2800" b="1" dirty="0">
                <a:solidFill>
                  <a:srgbClr val="0000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/</a:t>
            </a:r>
            <a:r>
              <a:rPr lang="ko-KR" altLang="en-US" sz="2800" b="1" dirty="0">
                <a:solidFill>
                  <a:srgbClr val="0000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용도별 등록 비중 분석</a:t>
            </a:r>
            <a:endParaRPr sz="2800" b="1" dirty="0">
              <a:solidFill>
                <a:srgbClr val="000000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FE26A1DB-BDCC-F4FE-9228-38412FF7C68F}"/>
              </a:ext>
            </a:extLst>
          </p:cNvPr>
          <p:cNvGrpSpPr/>
          <p:nvPr/>
        </p:nvGrpSpPr>
        <p:grpSpPr>
          <a:xfrm>
            <a:off x="382720" y="320040"/>
            <a:ext cx="1097280" cy="707994"/>
            <a:chOff x="382720" y="320040"/>
            <a:chExt cx="1097280" cy="707994"/>
          </a:xfrm>
        </p:grpSpPr>
        <p:sp>
          <p:nvSpPr>
            <p:cNvPr id="7" name="Rounded Rectangle 2">
              <a:extLst>
                <a:ext uri="{FF2B5EF4-FFF2-40B4-BE49-F238E27FC236}">
                  <a16:creationId xmlns:a16="http://schemas.microsoft.com/office/drawing/2014/main" id="{CB1BAB46-ED1C-8298-3009-E544EA8DA74D}"/>
                </a:ext>
              </a:extLst>
            </p:cNvPr>
            <p:cNvSpPr/>
            <p:nvPr/>
          </p:nvSpPr>
          <p:spPr>
            <a:xfrm>
              <a:off x="411480" y="320040"/>
              <a:ext cx="603504" cy="288036"/>
            </a:xfrm>
            <a:prstGeom prst="roundRect">
              <a:avLst/>
            </a:prstGeom>
            <a:solidFill>
              <a:srgbClr val="ECDD7D"/>
            </a:solidFill>
            <a:ln w="19050">
              <a:solidFill>
                <a:srgbClr val="C8BE78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ounded Rectangle 1">
              <a:extLst>
                <a:ext uri="{FF2B5EF4-FFF2-40B4-BE49-F238E27FC236}">
                  <a16:creationId xmlns:a16="http://schemas.microsoft.com/office/drawing/2014/main" id="{3E20BCE7-8498-DD32-1114-086A95722EE4}"/>
                </a:ext>
              </a:extLst>
            </p:cNvPr>
            <p:cNvSpPr/>
            <p:nvPr/>
          </p:nvSpPr>
          <p:spPr>
            <a:xfrm>
              <a:off x="382720" y="433674"/>
              <a:ext cx="1097280" cy="594360"/>
            </a:xfrm>
            <a:prstGeom prst="roundRect">
              <a:avLst/>
            </a:prstGeom>
            <a:solidFill>
              <a:srgbClr val="FAF4BA"/>
            </a:solidFill>
            <a:ln w="19050">
              <a:solidFill>
                <a:srgbClr val="C8BE78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3074" name="Picture 2">
            <a:extLst>
              <a:ext uri="{FF2B5EF4-FFF2-40B4-BE49-F238E27FC236}">
                <a16:creationId xmlns:a16="http://schemas.microsoft.com/office/drawing/2014/main" id="{B0130CAE-542C-7408-06D5-BFD009145F27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400" y="2350800"/>
            <a:ext cx="10544400" cy="43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524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0E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24D5EA8-3DEA-C3D8-C64A-4537494FA6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C4A572E-445B-362B-9DC6-29686B189F18}"/>
              </a:ext>
            </a:extLst>
          </p:cNvPr>
          <p:cNvSpPr txBox="1"/>
          <p:nvPr/>
        </p:nvSpPr>
        <p:spPr>
          <a:xfrm>
            <a:off x="1645920" y="320040"/>
            <a:ext cx="8084264" cy="7694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4400" b="1" dirty="0">
                <a:solidFill>
                  <a:srgbClr val="0000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SKN 20 - 1st project - 3TEAM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142B355-D24C-3EE0-C6CF-21ADF887BC35}"/>
              </a:ext>
            </a:extLst>
          </p:cNvPr>
          <p:cNvSpPr/>
          <p:nvPr/>
        </p:nvSpPr>
        <p:spPr>
          <a:xfrm>
            <a:off x="0" y="1188720"/>
            <a:ext cx="12191695" cy="109728"/>
          </a:xfrm>
          <a:prstGeom prst="rect">
            <a:avLst/>
          </a:prstGeom>
          <a:solidFill>
            <a:srgbClr val="F59A2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164537-BD9A-BE7B-345E-0CFC9073AF5B}"/>
              </a:ext>
            </a:extLst>
          </p:cNvPr>
          <p:cNvSpPr txBox="1"/>
          <p:nvPr/>
        </p:nvSpPr>
        <p:spPr>
          <a:xfrm>
            <a:off x="865246" y="1507008"/>
            <a:ext cx="184731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 sz="2800" b="1" dirty="0">
              <a:solidFill>
                <a:srgbClr val="000000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A9D530-D71F-D069-0E6E-4D60EF2AFB83}"/>
              </a:ext>
            </a:extLst>
          </p:cNvPr>
          <p:cNvSpPr txBox="1"/>
          <p:nvPr/>
        </p:nvSpPr>
        <p:spPr>
          <a:xfrm>
            <a:off x="865246" y="1507008"/>
            <a:ext cx="3567002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ko-KR" altLang="en-US" sz="2800" b="1" dirty="0">
                <a:solidFill>
                  <a:srgbClr val="0000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프로젝트 기능 </a:t>
            </a:r>
            <a:r>
              <a:rPr lang="en-US" altLang="ko-KR" sz="2800" b="1" dirty="0">
                <a:solidFill>
                  <a:srgbClr val="0000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– FAQ</a:t>
            </a:r>
            <a:endParaRPr sz="2800" b="1" dirty="0">
              <a:solidFill>
                <a:srgbClr val="000000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C47A0C44-414E-01DF-8059-06D2976557E1}"/>
              </a:ext>
            </a:extLst>
          </p:cNvPr>
          <p:cNvGrpSpPr/>
          <p:nvPr/>
        </p:nvGrpSpPr>
        <p:grpSpPr>
          <a:xfrm>
            <a:off x="382720" y="320040"/>
            <a:ext cx="1097280" cy="707994"/>
            <a:chOff x="382720" y="320040"/>
            <a:chExt cx="1097280" cy="707994"/>
          </a:xfrm>
        </p:grpSpPr>
        <p:sp>
          <p:nvSpPr>
            <p:cNvPr id="7" name="Rounded Rectangle 2">
              <a:extLst>
                <a:ext uri="{FF2B5EF4-FFF2-40B4-BE49-F238E27FC236}">
                  <a16:creationId xmlns:a16="http://schemas.microsoft.com/office/drawing/2014/main" id="{1B5DF2BD-4D63-200A-AC5E-A2087CBF4A4B}"/>
                </a:ext>
              </a:extLst>
            </p:cNvPr>
            <p:cNvSpPr/>
            <p:nvPr/>
          </p:nvSpPr>
          <p:spPr>
            <a:xfrm>
              <a:off x="411480" y="320040"/>
              <a:ext cx="603504" cy="288036"/>
            </a:xfrm>
            <a:prstGeom prst="roundRect">
              <a:avLst/>
            </a:prstGeom>
            <a:solidFill>
              <a:srgbClr val="ECDD7D"/>
            </a:solidFill>
            <a:ln w="19050">
              <a:solidFill>
                <a:srgbClr val="C8BE78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ounded Rectangle 1">
              <a:extLst>
                <a:ext uri="{FF2B5EF4-FFF2-40B4-BE49-F238E27FC236}">
                  <a16:creationId xmlns:a16="http://schemas.microsoft.com/office/drawing/2014/main" id="{0E69FBA5-A3DA-CA58-5870-87BDC8542BAE}"/>
                </a:ext>
              </a:extLst>
            </p:cNvPr>
            <p:cNvSpPr/>
            <p:nvPr/>
          </p:nvSpPr>
          <p:spPr>
            <a:xfrm>
              <a:off x="382720" y="433674"/>
              <a:ext cx="1097280" cy="594360"/>
            </a:xfrm>
            <a:prstGeom prst="roundRect">
              <a:avLst/>
            </a:prstGeom>
            <a:solidFill>
              <a:srgbClr val="FAF4BA"/>
            </a:solidFill>
            <a:ln w="19050">
              <a:solidFill>
                <a:srgbClr val="C8BE78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3074" name="Picture 2">
            <a:extLst>
              <a:ext uri="{FF2B5EF4-FFF2-40B4-BE49-F238E27FC236}">
                <a16:creationId xmlns:a16="http://schemas.microsoft.com/office/drawing/2014/main" id="{E501FD80-285E-4A2D-12AE-99D436278A54}"/>
              </a:ext>
            </a:extLst>
          </p:cNvPr>
          <p:cNvPicPr>
            <a:picLocks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824400" y="2350800"/>
            <a:ext cx="10544400" cy="43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41213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0E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3543527-1925-282F-B5F3-6E2ED143DC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6B34EE3-BA4A-4184-2E4E-CAEB8B39004C}"/>
              </a:ext>
            </a:extLst>
          </p:cNvPr>
          <p:cNvSpPr txBox="1"/>
          <p:nvPr/>
        </p:nvSpPr>
        <p:spPr>
          <a:xfrm>
            <a:off x="1645920" y="320040"/>
            <a:ext cx="8084264" cy="7694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4400" b="1" dirty="0">
                <a:solidFill>
                  <a:srgbClr val="0000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SKN 20 - 1st project - 3TEAM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D8C9A15-CB13-B627-295A-465744B1AB44}"/>
              </a:ext>
            </a:extLst>
          </p:cNvPr>
          <p:cNvSpPr/>
          <p:nvPr/>
        </p:nvSpPr>
        <p:spPr>
          <a:xfrm>
            <a:off x="0" y="1188720"/>
            <a:ext cx="12191695" cy="109728"/>
          </a:xfrm>
          <a:prstGeom prst="rect">
            <a:avLst/>
          </a:prstGeom>
          <a:solidFill>
            <a:srgbClr val="F59A2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C121D6A-83D7-B3F2-8A83-E56602CFD6BA}"/>
              </a:ext>
            </a:extLst>
          </p:cNvPr>
          <p:cNvSpPr txBox="1"/>
          <p:nvPr/>
        </p:nvSpPr>
        <p:spPr>
          <a:xfrm>
            <a:off x="865246" y="1507008"/>
            <a:ext cx="184731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 sz="2800" b="1" dirty="0">
              <a:solidFill>
                <a:srgbClr val="000000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56DA6E19-A5E5-22E4-A83F-EC216F7C91B9}"/>
              </a:ext>
            </a:extLst>
          </p:cNvPr>
          <p:cNvGrpSpPr/>
          <p:nvPr/>
        </p:nvGrpSpPr>
        <p:grpSpPr>
          <a:xfrm>
            <a:off x="382720" y="320040"/>
            <a:ext cx="1097280" cy="707994"/>
            <a:chOff x="382720" y="320040"/>
            <a:chExt cx="1097280" cy="707994"/>
          </a:xfrm>
        </p:grpSpPr>
        <p:sp>
          <p:nvSpPr>
            <p:cNvPr id="7" name="Rounded Rectangle 2">
              <a:extLst>
                <a:ext uri="{FF2B5EF4-FFF2-40B4-BE49-F238E27FC236}">
                  <a16:creationId xmlns:a16="http://schemas.microsoft.com/office/drawing/2014/main" id="{B5ABA0A3-B83D-5332-EA0C-41ABCF7323C1}"/>
                </a:ext>
              </a:extLst>
            </p:cNvPr>
            <p:cNvSpPr/>
            <p:nvPr/>
          </p:nvSpPr>
          <p:spPr>
            <a:xfrm>
              <a:off x="411480" y="320040"/>
              <a:ext cx="603504" cy="288036"/>
            </a:xfrm>
            <a:prstGeom prst="roundRect">
              <a:avLst/>
            </a:prstGeom>
            <a:solidFill>
              <a:srgbClr val="ECDD7D"/>
            </a:solidFill>
            <a:ln w="19050">
              <a:solidFill>
                <a:srgbClr val="C8BE78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ounded Rectangle 1">
              <a:extLst>
                <a:ext uri="{FF2B5EF4-FFF2-40B4-BE49-F238E27FC236}">
                  <a16:creationId xmlns:a16="http://schemas.microsoft.com/office/drawing/2014/main" id="{371AA613-7B27-E6FB-51D1-E2DA8E999F74}"/>
                </a:ext>
              </a:extLst>
            </p:cNvPr>
            <p:cNvSpPr/>
            <p:nvPr/>
          </p:nvSpPr>
          <p:spPr>
            <a:xfrm>
              <a:off x="382720" y="433674"/>
              <a:ext cx="1097280" cy="594360"/>
            </a:xfrm>
            <a:prstGeom prst="roundRect">
              <a:avLst/>
            </a:prstGeom>
            <a:solidFill>
              <a:srgbClr val="FAF4BA"/>
            </a:solidFill>
            <a:ln w="19050">
              <a:solidFill>
                <a:srgbClr val="C8BE78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BB5AAF97-7517-8DC2-C8CE-9CA9FAC26AF3}"/>
              </a:ext>
            </a:extLst>
          </p:cNvPr>
          <p:cNvGrpSpPr/>
          <p:nvPr/>
        </p:nvGrpSpPr>
        <p:grpSpPr>
          <a:xfrm>
            <a:off x="1133635" y="2278913"/>
            <a:ext cx="4990521" cy="3049545"/>
            <a:chOff x="382720" y="320040"/>
            <a:chExt cx="1097280" cy="707994"/>
          </a:xfrm>
        </p:grpSpPr>
        <p:sp>
          <p:nvSpPr>
            <p:cNvPr id="13" name="Rounded Rectangle 2">
              <a:extLst>
                <a:ext uri="{FF2B5EF4-FFF2-40B4-BE49-F238E27FC236}">
                  <a16:creationId xmlns:a16="http://schemas.microsoft.com/office/drawing/2014/main" id="{A6DEB878-F04F-9C26-9B96-518F0D1764B6}"/>
                </a:ext>
              </a:extLst>
            </p:cNvPr>
            <p:cNvSpPr/>
            <p:nvPr/>
          </p:nvSpPr>
          <p:spPr>
            <a:xfrm>
              <a:off x="411480" y="320040"/>
              <a:ext cx="603504" cy="288036"/>
            </a:xfrm>
            <a:prstGeom prst="roundRect">
              <a:avLst/>
            </a:prstGeom>
            <a:solidFill>
              <a:srgbClr val="ECDD7D"/>
            </a:solidFill>
            <a:ln w="19050">
              <a:solidFill>
                <a:srgbClr val="C8BE78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Rounded Rectangle 1">
              <a:extLst>
                <a:ext uri="{FF2B5EF4-FFF2-40B4-BE49-F238E27FC236}">
                  <a16:creationId xmlns:a16="http://schemas.microsoft.com/office/drawing/2014/main" id="{46A1EB47-4CD0-3401-7785-5E73B498763F}"/>
                </a:ext>
              </a:extLst>
            </p:cNvPr>
            <p:cNvSpPr/>
            <p:nvPr/>
          </p:nvSpPr>
          <p:spPr>
            <a:xfrm>
              <a:off x="382720" y="433674"/>
              <a:ext cx="1097280" cy="594360"/>
            </a:xfrm>
            <a:prstGeom prst="roundRect">
              <a:avLst/>
            </a:prstGeom>
            <a:solidFill>
              <a:srgbClr val="FAF4BA"/>
            </a:solidFill>
            <a:ln w="19050">
              <a:solidFill>
                <a:srgbClr val="C8BE78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2503AF63-0DDF-72C1-398A-0D09FC2899C7}"/>
              </a:ext>
            </a:extLst>
          </p:cNvPr>
          <p:cNvSpPr txBox="1"/>
          <p:nvPr/>
        </p:nvSpPr>
        <p:spPr>
          <a:xfrm>
            <a:off x="1723505" y="3278972"/>
            <a:ext cx="4003964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4400" b="1" dirty="0">
                <a:solidFill>
                  <a:srgbClr val="0000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SKN 20</a:t>
            </a:r>
            <a:r>
              <a:rPr lang="en-US" sz="4400" b="1" dirty="0">
                <a:solidFill>
                  <a:srgbClr val="0000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_</a:t>
            </a:r>
            <a:r>
              <a:rPr sz="4400" b="1" dirty="0">
                <a:solidFill>
                  <a:srgbClr val="0000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1st project</a:t>
            </a:r>
          </a:p>
        </p:txBody>
      </p:sp>
      <p:sp>
        <p:nvSpPr>
          <p:cNvPr id="18" name="AutoShape 4" descr="커서 ">
            <a:extLst>
              <a:ext uri="{FF2B5EF4-FFF2-40B4-BE49-F238E27FC236}">
                <a16:creationId xmlns:a16="http://schemas.microsoft.com/office/drawing/2014/main" id="{99DF2D54-2F13-8ECB-59BD-C8B9C9A79B7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9" name="AutoShape 6" descr="커서 ">
            <a:extLst>
              <a:ext uri="{FF2B5EF4-FFF2-40B4-BE49-F238E27FC236}">
                <a16:creationId xmlns:a16="http://schemas.microsoft.com/office/drawing/2014/main" id="{219D6F4D-4482-CF85-F19A-A6D07311FB9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0" name="AutoShape 8" descr="커서 ">
            <a:extLst>
              <a:ext uri="{FF2B5EF4-FFF2-40B4-BE49-F238E27FC236}">
                <a16:creationId xmlns:a16="http://schemas.microsoft.com/office/drawing/2014/main" id="{CA83EDAE-D7FB-D967-EF61-8E5A11AA086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248400" y="3581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" name="말풍선: 모서리가 둥근 사각형 1">
            <a:extLst>
              <a:ext uri="{FF2B5EF4-FFF2-40B4-BE49-F238E27FC236}">
                <a16:creationId xmlns:a16="http://schemas.microsoft.com/office/drawing/2014/main" id="{A9321E7E-0AFF-DC97-D1CF-6B4D922804DD}"/>
              </a:ext>
            </a:extLst>
          </p:cNvPr>
          <p:cNvSpPr/>
          <p:nvPr/>
        </p:nvSpPr>
        <p:spPr>
          <a:xfrm>
            <a:off x="7155597" y="3308829"/>
            <a:ext cx="3902767" cy="1927295"/>
          </a:xfrm>
          <a:prstGeom prst="wedgeRoundRectCallout">
            <a:avLst>
              <a:gd name="adj1" fmla="val -80619"/>
              <a:gd name="adj2" fmla="val -15936"/>
              <a:gd name="adj3" fmla="val 16667"/>
            </a:avLst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“</a:t>
            </a:r>
            <a:r>
              <a:rPr lang="ko-KR" altLang="en-US" dirty="0">
                <a:solidFill>
                  <a:schemeClr val="tx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발표를 마치겠습니다</a:t>
            </a:r>
            <a:r>
              <a:rPr lang="en-US" altLang="ko-KR" dirty="0">
                <a:solidFill>
                  <a:schemeClr val="tx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.”</a:t>
            </a:r>
            <a:endParaRPr lang="ko-KR" altLang="en-US" dirty="0">
              <a:solidFill>
                <a:schemeClr val="tx1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</p:txBody>
      </p:sp>
      <p:pic>
        <p:nvPicPr>
          <p:cNvPr id="2050" name="Picture 2" descr="커서">
            <a:extLst>
              <a:ext uri="{FF2B5EF4-FFF2-40B4-BE49-F238E27FC236}">
                <a16:creationId xmlns:a16="http://schemas.microsoft.com/office/drawing/2014/main" id="{AB98708C-F8FF-DF46-BF7C-F57A595D73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40625" y="4721052"/>
            <a:ext cx="920136" cy="920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46103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0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645920" y="320040"/>
            <a:ext cx="8084264" cy="7694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4400" b="1" dirty="0">
                <a:solidFill>
                  <a:srgbClr val="0000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SKN 20 - 1st project - 3TEAM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1188720"/>
            <a:ext cx="12191695" cy="109728"/>
          </a:xfrm>
          <a:prstGeom prst="rect">
            <a:avLst/>
          </a:prstGeom>
          <a:solidFill>
            <a:srgbClr val="F59A2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3BEC3AE-B1D7-CE53-0A11-66008923B9B5}"/>
              </a:ext>
            </a:extLst>
          </p:cNvPr>
          <p:cNvSpPr txBox="1"/>
          <p:nvPr/>
        </p:nvSpPr>
        <p:spPr>
          <a:xfrm>
            <a:off x="865246" y="1507008"/>
            <a:ext cx="893193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ko-KR" altLang="en-US" sz="2800" b="1" dirty="0">
                <a:solidFill>
                  <a:srgbClr val="0000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목차</a:t>
            </a:r>
            <a:endParaRPr sz="2800" b="1" dirty="0">
              <a:solidFill>
                <a:srgbClr val="000000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E7EE201A-B184-5339-E240-A673002DF2A3}"/>
              </a:ext>
            </a:extLst>
          </p:cNvPr>
          <p:cNvGrpSpPr/>
          <p:nvPr/>
        </p:nvGrpSpPr>
        <p:grpSpPr>
          <a:xfrm>
            <a:off x="2876107" y="2132075"/>
            <a:ext cx="2506863" cy="1586485"/>
            <a:chOff x="1463040" y="2132075"/>
            <a:chExt cx="2506863" cy="1586485"/>
          </a:xfrm>
        </p:grpSpPr>
        <p:sp>
          <p:nvSpPr>
            <p:cNvPr id="31" name="Rounded Rectangle 2">
              <a:extLst>
                <a:ext uri="{FF2B5EF4-FFF2-40B4-BE49-F238E27FC236}">
                  <a16:creationId xmlns:a16="http://schemas.microsoft.com/office/drawing/2014/main" id="{844672AC-134F-B5D3-C608-F6746F028692}"/>
                </a:ext>
              </a:extLst>
            </p:cNvPr>
            <p:cNvSpPr/>
            <p:nvPr/>
          </p:nvSpPr>
          <p:spPr>
            <a:xfrm>
              <a:off x="1463040" y="2132075"/>
              <a:ext cx="1378774" cy="658051"/>
            </a:xfrm>
            <a:prstGeom prst="roundRect">
              <a:avLst/>
            </a:prstGeom>
            <a:solidFill>
              <a:srgbClr val="ECDD7D"/>
            </a:solidFill>
            <a:ln w="19050">
              <a:solidFill>
                <a:srgbClr val="C8BE78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30" name="Rounded Rectangle 1">
              <a:extLst>
                <a:ext uri="{FF2B5EF4-FFF2-40B4-BE49-F238E27FC236}">
                  <a16:creationId xmlns:a16="http://schemas.microsoft.com/office/drawing/2014/main" id="{4449F95D-5330-C132-7AE8-6255DF41D3E3}"/>
                </a:ext>
              </a:extLst>
            </p:cNvPr>
            <p:cNvSpPr/>
            <p:nvPr/>
          </p:nvSpPr>
          <p:spPr>
            <a:xfrm>
              <a:off x="1463040" y="2360676"/>
              <a:ext cx="2506863" cy="1357884"/>
            </a:xfrm>
            <a:prstGeom prst="roundRect">
              <a:avLst/>
            </a:prstGeom>
            <a:solidFill>
              <a:srgbClr val="FAF4BA"/>
            </a:solidFill>
            <a:ln w="19050">
              <a:solidFill>
                <a:srgbClr val="C8BE78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팀원소개</a:t>
              </a:r>
              <a:endParaRPr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E35CF79A-926F-DE2F-7517-9F9EDB135DE6}"/>
              </a:ext>
            </a:extLst>
          </p:cNvPr>
          <p:cNvGrpSpPr/>
          <p:nvPr/>
        </p:nvGrpSpPr>
        <p:grpSpPr>
          <a:xfrm>
            <a:off x="6347669" y="2132075"/>
            <a:ext cx="2506863" cy="1586485"/>
            <a:chOff x="1463040" y="2132075"/>
            <a:chExt cx="2506863" cy="1586485"/>
          </a:xfrm>
        </p:grpSpPr>
        <p:sp>
          <p:nvSpPr>
            <p:cNvPr id="34" name="Rounded Rectangle 2">
              <a:extLst>
                <a:ext uri="{FF2B5EF4-FFF2-40B4-BE49-F238E27FC236}">
                  <a16:creationId xmlns:a16="http://schemas.microsoft.com/office/drawing/2014/main" id="{D9C1EBA1-1577-85E9-9FAB-FD17D1D81B8D}"/>
                </a:ext>
              </a:extLst>
            </p:cNvPr>
            <p:cNvSpPr/>
            <p:nvPr/>
          </p:nvSpPr>
          <p:spPr>
            <a:xfrm>
              <a:off x="1463040" y="2132075"/>
              <a:ext cx="1378774" cy="658051"/>
            </a:xfrm>
            <a:prstGeom prst="roundRect">
              <a:avLst/>
            </a:prstGeom>
            <a:solidFill>
              <a:srgbClr val="ECDD7D"/>
            </a:solidFill>
            <a:ln w="19050">
              <a:solidFill>
                <a:srgbClr val="C8BE78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35" name="Rounded Rectangle 1">
              <a:extLst>
                <a:ext uri="{FF2B5EF4-FFF2-40B4-BE49-F238E27FC236}">
                  <a16:creationId xmlns:a16="http://schemas.microsoft.com/office/drawing/2014/main" id="{41D108F1-C457-D818-4E40-EC66ABEBE3CC}"/>
                </a:ext>
              </a:extLst>
            </p:cNvPr>
            <p:cNvSpPr/>
            <p:nvPr/>
          </p:nvSpPr>
          <p:spPr>
            <a:xfrm>
              <a:off x="1463040" y="2360676"/>
              <a:ext cx="2506863" cy="1357884"/>
            </a:xfrm>
            <a:prstGeom prst="roundRect">
              <a:avLst/>
            </a:prstGeom>
            <a:solidFill>
              <a:srgbClr val="FAF4BA"/>
            </a:solidFill>
            <a:ln w="19050">
              <a:solidFill>
                <a:srgbClr val="C8BE78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프로젝트 개요</a:t>
              </a:r>
              <a:endParaRPr dirty="0">
                <a:solidFill>
                  <a:schemeClr val="tx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endParaRP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733E16DD-D238-FFA2-B7A4-E9AB0D3124BC}"/>
              </a:ext>
            </a:extLst>
          </p:cNvPr>
          <p:cNvGrpSpPr/>
          <p:nvPr/>
        </p:nvGrpSpPr>
        <p:grpSpPr>
          <a:xfrm>
            <a:off x="1140325" y="4557749"/>
            <a:ext cx="2506863" cy="1586485"/>
            <a:chOff x="1463040" y="2132075"/>
            <a:chExt cx="2506863" cy="1586485"/>
          </a:xfrm>
        </p:grpSpPr>
        <p:sp>
          <p:nvSpPr>
            <p:cNvPr id="38" name="Rounded Rectangle 2">
              <a:extLst>
                <a:ext uri="{FF2B5EF4-FFF2-40B4-BE49-F238E27FC236}">
                  <a16:creationId xmlns:a16="http://schemas.microsoft.com/office/drawing/2014/main" id="{2D1251F3-8C69-C015-4D04-F8A918D08655}"/>
                </a:ext>
              </a:extLst>
            </p:cNvPr>
            <p:cNvSpPr/>
            <p:nvPr/>
          </p:nvSpPr>
          <p:spPr>
            <a:xfrm>
              <a:off x="1463040" y="2132075"/>
              <a:ext cx="1378774" cy="658051"/>
            </a:xfrm>
            <a:prstGeom prst="roundRect">
              <a:avLst/>
            </a:prstGeom>
            <a:solidFill>
              <a:srgbClr val="ECDD7D"/>
            </a:solidFill>
            <a:ln w="19050">
              <a:solidFill>
                <a:srgbClr val="C8BE78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39" name="Rounded Rectangle 1">
              <a:extLst>
                <a:ext uri="{FF2B5EF4-FFF2-40B4-BE49-F238E27FC236}">
                  <a16:creationId xmlns:a16="http://schemas.microsoft.com/office/drawing/2014/main" id="{26ED6B41-2856-CC88-751D-65BDB67C62D6}"/>
                </a:ext>
              </a:extLst>
            </p:cNvPr>
            <p:cNvSpPr/>
            <p:nvPr/>
          </p:nvSpPr>
          <p:spPr>
            <a:xfrm>
              <a:off x="1463040" y="2360676"/>
              <a:ext cx="2506863" cy="1357884"/>
            </a:xfrm>
            <a:prstGeom prst="roundRect">
              <a:avLst/>
            </a:prstGeom>
            <a:solidFill>
              <a:srgbClr val="FAF4BA"/>
            </a:solidFill>
            <a:ln w="19050">
              <a:solidFill>
                <a:srgbClr val="C8BE78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시스템 </a:t>
              </a:r>
              <a:r>
                <a:rPr lang="ko-KR" altLang="en-US" dirty="0" err="1">
                  <a:solidFill>
                    <a:schemeClr val="tx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아키텍쳐</a:t>
              </a:r>
              <a:endParaRPr dirty="0">
                <a:solidFill>
                  <a:schemeClr val="tx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endParaRPr>
            </a:p>
          </p:txBody>
        </p: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EAA794AB-62C1-1D0E-1CD1-115E33DA5730}"/>
              </a:ext>
            </a:extLst>
          </p:cNvPr>
          <p:cNvGrpSpPr/>
          <p:nvPr/>
        </p:nvGrpSpPr>
        <p:grpSpPr>
          <a:xfrm>
            <a:off x="4611888" y="4557749"/>
            <a:ext cx="2506863" cy="1586485"/>
            <a:chOff x="1463040" y="2132075"/>
            <a:chExt cx="2506863" cy="1586485"/>
          </a:xfrm>
        </p:grpSpPr>
        <p:sp>
          <p:nvSpPr>
            <p:cNvPr id="41" name="Rounded Rectangle 2">
              <a:extLst>
                <a:ext uri="{FF2B5EF4-FFF2-40B4-BE49-F238E27FC236}">
                  <a16:creationId xmlns:a16="http://schemas.microsoft.com/office/drawing/2014/main" id="{54F17EF3-E323-A961-FB58-6AC2262A8B93}"/>
                </a:ext>
              </a:extLst>
            </p:cNvPr>
            <p:cNvSpPr/>
            <p:nvPr/>
          </p:nvSpPr>
          <p:spPr>
            <a:xfrm>
              <a:off x="1463040" y="2132075"/>
              <a:ext cx="1378774" cy="658051"/>
            </a:xfrm>
            <a:prstGeom prst="roundRect">
              <a:avLst/>
            </a:prstGeom>
            <a:solidFill>
              <a:srgbClr val="ECDD7D"/>
            </a:solidFill>
            <a:ln w="19050">
              <a:solidFill>
                <a:srgbClr val="C8BE78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42" name="Rounded Rectangle 1">
              <a:extLst>
                <a:ext uri="{FF2B5EF4-FFF2-40B4-BE49-F238E27FC236}">
                  <a16:creationId xmlns:a16="http://schemas.microsoft.com/office/drawing/2014/main" id="{DF1304B7-E63B-2E1F-9CD9-CB2D2CEE6DF3}"/>
                </a:ext>
              </a:extLst>
            </p:cNvPr>
            <p:cNvSpPr/>
            <p:nvPr/>
          </p:nvSpPr>
          <p:spPr>
            <a:xfrm>
              <a:off x="1463040" y="2360676"/>
              <a:ext cx="2506863" cy="1357884"/>
            </a:xfrm>
            <a:prstGeom prst="roundRect">
              <a:avLst/>
            </a:prstGeom>
            <a:solidFill>
              <a:srgbClr val="FAF4BA"/>
            </a:solidFill>
            <a:ln w="19050">
              <a:solidFill>
                <a:srgbClr val="C8BE78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프로젝트 기능</a:t>
              </a:r>
              <a:endParaRPr dirty="0">
                <a:solidFill>
                  <a:schemeClr val="tx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735B6444-D89F-D4C3-3BD1-95042807CF6A}"/>
              </a:ext>
            </a:extLst>
          </p:cNvPr>
          <p:cNvGrpSpPr/>
          <p:nvPr/>
        </p:nvGrpSpPr>
        <p:grpSpPr>
          <a:xfrm>
            <a:off x="382720" y="320040"/>
            <a:ext cx="1097280" cy="707994"/>
            <a:chOff x="382720" y="320040"/>
            <a:chExt cx="1097280" cy="707994"/>
          </a:xfrm>
        </p:grpSpPr>
        <p:sp>
          <p:nvSpPr>
            <p:cNvPr id="7" name="Rounded Rectangle 2">
              <a:extLst>
                <a:ext uri="{FF2B5EF4-FFF2-40B4-BE49-F238E27FC236}">
                  <a16:creationId xmlns:a16="http://schemas.microsoft.com/office/drawing/2014/main" id="{7AD373A9-07F6-2632-08B9-A2E4657FDD8A}"/>
                </a:ext>
              </a:extLst>
            </p:cNvPr>
            <p:cNvSpPr/>
            <p:nvPr/>
          </p:nvSpPr>
          <p:spPr>
            <a:xfrm>
              <a:off x="411480" y="320040"/>
              <a:ext cx="603504" cy="288036"/>
            </a:xfrm>
            <a:prstGeom prst="roundRect">
              <a:avLst/>
            </a:prstGeom>
            <a:solidFill>
              <a:srgbClr val="ECDD7D"/>
            </a:solidFill>
            <a:ln w="19050">
              <a:solidFill>
                <a:srgbClr val="C8BE78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8" name="Rounded Rectangle 1">
              <a:extLst>
                <a:ext uri="{FF2B5EF4-FFF2-40B4-BE49-F238E27FC236}">
                  <a16:creationId xmlns:a16="http://schemas.microsoft.com/office/drawing/2014/main" id="{B9C2465B-BC80-10A6-D684-E58C09C6CCA2}"/>
                </a:ext>
              </a:extLst>
            </p:cNvPr>
            <p:cNvSpPr/>
            <p:nvPr/>
          </p:nvSpPr>
          <p:spPr>
            <a:xfrm>
              <a:off x="382720" y="433674"/>
              <a:ext cx="1097280" cy="594360"/>
            </a:xfrm>
            <a:prstGeom prst="roundRect">
              <a:avLst/>
            </a:prstGeom>
            <a:solidFill>
              <a:srgbClr val="FAF4BA"/>
            </a:solidFill>
            <a:ln w="19050">
              <a:solidFill>
                <a:srgbClr val="C8BE78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09E3648E-7F20-F67C-77AD-3698ECB383C6}"/>
              </a:ext>
            </a:extLst>
          </p:cNvPr>
          <p:cNvGrpSpPr/>
          <p:nvPr/>
        </p:nvGrpSpPr>
        <p:grpSpPr>
          <a:xfrm>
            <a:off x="8083451" y="4574957"/>
            <a:ext cx="2506863" cy="1586485"/>
            <a:chOff x="1463040" y="2132075"/>
            <a:chExt cx="2506863" cy="1586485"/>
          </a:xfrm>
        </p:grpSpPr>
        <p:sp>
          <p:nvSpPr>
            <p:cNvPr id="11" name="Rounded Rectangle 2">
              <a:extLst>
                <a:ext uri="{FF2B5EF4-FFF2-40B4-BE49-F238E27FC236}">
                  <a16:creationId xmlns:a16="http://schemas.microsoft.com/office/drawing/2014/main" id="{901FDA56-D2AC-AFE9-4425-BB139FF22E58}"/>
                </a:ext>
              </a:extLst>
            </p:cNvPr>
            <p:cNvSpPr/>
            <p:nvPr/>
          </p:nvSpPr>
          <p:spPr>
            <a:xfrm>
              <a:off x="1463040" y="2132075"/>
              <a:ext cx="1378774" cy="658051"/>
            </a:xfrm>
            <a:prstGeom prst="roundRect">
              <a:avLst/>
            </a:prstGeom>
            <a:solidFill>
              <a:srgbClr val="ECDD7D"/>
            </a:solidFill>
            <a:ln w="19050">
              <a:solidFill>
                <a:srgbClr val="C8BE78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ounded Rectangle 1">
              <a:extLst>
                <a:ext uri="{FF2B5EF4-FFF2-40B4-BE49-F238E27FC236}">
                  <a16:creationId xmlns:a16="http://schemas.microsoft.com/office/drawing/2014/main" id="{4D996FB4-EF6F-4B02-03CC-A357C93AC3CD}"/>
                </a:ext>
              </a:extLst>
            </p:cNvPr>
            <p:cNvSpPr/>
            <p:nvPr/>
          </p:nvSpPr>
          <p:spPr>
            <a:xfrm>
              <a:off x="1463040" y="2360676"/>
              <a:ext cx="2506863" cy="1357884"/>
            </a:xfrm>
            <a:prstGeom prst="roundRect">
              <a:avLst/>
            </a:prstGeom>
            <a:solidFill>
              <a:srgbClr val="FAF4BA"/>
            </a:solidFill>
            <a:ln w="19050">
              <a:solidFill>
                <a:srgbClr val="C8BE78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프로젝트 요구사항</a:t>
              </a:r>
              <a:endParaRPr dirty="0">
                <a:solidFill>
                  <a:schemeClr val="tx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0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CB0DB468-0C9B-EDFE-9D52-1250698F7FA0}"/>
              </a:ext>
            </a:extLst>
          </p:cNvPr>
          <p:cNvGrpSpPr/>
          <p:nvPr/>
        </p:nvGrpSpPr>
        <p:grpSpPr>
          <a:xfrm>
            <a:off x="382720" y="320040"/>
            <a:ext cx="1097280" cy="707994"/>
            <a:chOff x="382720" y="320040"/>
            <a:chExt cx="1097280" cy="707994"/>
          </a:xfrm>
        </p:grpSpPr>
        <p:sp>
          <p:nvSpPr>
            <p:cNvPr id="3" name="Rounded Rectangle 2"/>
            <p:cNvSpPr/>
            <p:nvPr/>
          </p:nvSpPr>
          <p:spPr>
            <a:xfrm>
              <a:off x="411480" y="320040"/>
              <a:ext cx="603504" cy="288036"/>
            </a:xfrm>
            <a:prstGeom prst="roundRect">
              <a:avLst/>
            </a:prstGeom>
            <a:solidFill>
              <a:srgbClr val="ECDD7D"/>
            </a:solidFill>
            <a:ln w="19050">
              <a:solidFill>
                <a:srgbClr val="C8BE78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2" name="Rounded Rectangle 1"/>
            <p:cNvSpPr/>
            <p:nvPr/>
          </p:nvSpPr>
          <p:spPr>
            <a:xfrm>
              <a:off x="382720" y="433674"/>
              <a:ext cx="1097280" cy="594360"/>
            </a:xfrm>
            <a:prstGeom prst="roundRect">
              <a:avLst/>
            </a:prstGeom>
            <a:solidFill>
              <a:srgbClr val="FAF4BA"/>
            </a:solidFill>
            <a:ln w="19050">
              <a:solidFill>
                <a:srgbClr val="C8BE78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5" name="Rectangle 4"/>
          <p:cNvSpPr/>
          <p:nvPr/>
        </p:nvSpPr>
        <p:spPr>
          <a:xfrm>
            <a:off x="0" y="1188720"/>
            <a:ext cx="12191695" cy="109728"/>
          </a:xfrm>
          <a:prstGeom prst="rect">
            <a:avLst/>
          </a:prstGeom>
          <a:solidFill>
            <a:srgbClr val="F59A2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CE1D3E3-FD28-9974-0FBE-7FC4D1E3F113}"/>
              </a:ext>
            </a:extLst>
          </p:cNvPr>
          <p:cNvSpPr txBox="1"/>
          <p:nvPr/>
        </p:nvSpPr>
        <p:spPr>
          <a:xfrm>
            <a:off x="1645920" y="320040"/>
            <a:ext cx="8084264" cy="7694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4400" b="1" dirty="0">
                <a:solidFill>
                  <a:srgbClr val="0000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SKN 20 - 1st project - 3TEAM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7983128E-9D3A-1EBB-D98F-B005962E4E1F}"/>
              </a:ext>
            </a:extLst>
          </p:cNvPr>
          <p:cNvGrpSpPr/>
          <p:nvPr/>
        </p:nvGrpSpPr>
        <p:grpSpPr>
          <a:xfrm>
            <a:off x="825322" y="2319425"/>
            <a:ext cx="10541356" cy="4267838"/>
            <a:chOff x="644652" y="1622701"/>
            <a:chExt cx="10906963" cy="4767785"/>
          </a:xfrm>
        </p:grpSpPr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062446C0-0E07-9956-37C3-98DE84855002}"/>
                </a:ext>
              </a:extLst>
            </p:cNvPr>
            <p:cNvGrpSpPr/>
            <p:nvPr/>
          </p:nvGrpSpPr>
          <p:grpSpPr>
            <a:xfrm>
              <a:off x="644652" y="1622701"/>
              <a:ext cx="10906963" cy="4767785"/>
              <a:chOff x="644652" y="1610509"/>
              <a:chExt cx="10906963" cy="4767785"/>
            </a:xfrm>
          </p:grpSpPr>
          <p:sp>
            <p:nvSpPr>
              <p:cNvPr id="21" name="Rectangle 6">
                <a:extLst>
                  <a:ext uri="{FF2B5EF4-FFF2-40B4-BE49-F238E27FC236}">
                    <a16:creationId xmlns:a16="http://schemas.microsoft.com/office/drawing/2014/main" id="{BA1703E2-4E32-8F65-2A80-1C6300875A2E}"/>
                  </a:ext>
                </a:extLst>
              </p:cNvPr>
              <p:cNvSpPr/>
              <p:nvPr/>
            </p:nvSpPr>
            <p:spPr>
              <a:xfrm>
                <a:off x="644652" y="1633727"/>
                <a:ext cx="411480" cy="4744567"/>
              </a:xfrm>
              <a:prstGeom prst="rect">
                <a:avLst/>
              </a:prstGeom>
              <a:solidFill>
                <a:srgbClr val="BFBFBF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dirty="0"/>
              </a:p>
            </p:txBody>
          </p:sp>
          <p:sp>
            <p:nvSpPr>
              <p:cNvPr id="22" name="Oval 7">
                <a:extLst>
                  <a:ext uri="{FF2B5EF4-FFF2-40B4-BE49-F238E27FC236}">
                    <a16:creationId xmlns:a16="http://schemas.microsoft.com/office/drawing/2014/main" id="{592BBA69-2188-DB39-FB55-2356C95158FC}"/>
                  </a:ext>
                </a:extLst>
              </p:cNvPr>
              <p:cNvSpPr/>
              <p:nvPr/>
            </p:nvSpPr>
            <p:spPr>
              <a:xfrm>
                <a:off x="749808" y="1874520"/>
                <a:ext cx="182880" cy="182880"/>
              </a:xfrm>
              <a:prstGeom prst="ellipse">
                <a:avLst/>
              </a:prstGeom>
              <a:solidFill>
                <a:srgbClr val="DCDCDC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baseline="-25000"/>
              </a:p>
            </p:txBody>
          </p:sp>
          <p:sp>
            <p:nvSpPr>
              <p:cNvPr id="23" name="Oval 8">
                <a:extLst>
                  <a:ext uri="{FF2B5EF4-FFF2-40B4-BE49-F238E27FC236}">
                    <a16:creationId xmlns:a16="http://schemas.microsoft.com/office/drawing/2014/main" id="{F4D50E94-8624-2725-8A7D-7785F9EAA43C}"/>
                  </a:ext>
                </a:extLst>
              </p:cNvPr>
              <p:cNvSpPr/>
              <p:nvPr/>
            </p:nvSpPr>
            <p:spPr>
              <a:xfrm>
                <a:off x="749808" y="2331720"/>
                <a:ext cx="182880" cy="182880"/>
              </a:xfrm>
              <a:prstGeom prst="ellipse">
                <a:avLst/>
              </a:prstGeom>
              <a:solidFill>
                <a:srgbClr val="6EA0DC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sp>
            <p:nvSpPr>
              <p:cNvPr id="24" name="Oval 9">
                <a:extLst>
                  <a:ext uri="{FF2B5EF4-FFF2-40B4-BE49-F238E27FC236}">
                    <a16:creationId xmlns:a16="http://schemas.microsoft.com/office/drawing/2014/main" id="{11D86F3B-AF7E-5B7D-D61F-A998D923119C}"/>
                  </a:ext>
                </a:extLst>
              </p:cNvPr>
              <p:cNvSpPr/>
              <p:nvPr/>
            </p:nvSpPr>
            <p:spPr>
              <a:xfrm>
                <a:off x="749808" y="2788920"/>
                <a:ext cx="182880" cy="182880"/>
              </a:xfrm>
              <a:prstGeom prst="ellipse">
                <a:avLst/>
              </a:prstGeom>
              <a:solidFill>
                <a:srgbClr val="64C8B4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baseline="-25000"/>
              </a:p>
            </p:txBody>
          </p:sp>
          <p:sp>
            <p:nvSpPr>
              <p:cNvPr id="25" name="Oval 10">
                <a:extLst>
                  <a:ext uri="{FF2B5EF4-FFF2-40B4-BE49-F238E27FC236}">
                    <a16:creationId xmlns:a16="http://schemas.microsoft.com/office/drawing/2014/main" id="{5F434EF3-6C83-616F-637E-DD1333A190D9}"/>
                  </a:ext>
                </a:extLst>
              </p:cNvPr>
              <p:cNvSpPr/>
              <p:nvPr/>
            </p:nvSpPr>
            <p:spPr>
              <a:xfrm>
                <a:off x="749808" y="3246120"/>
                <a:ext cx="182880" cy="182880"/>
              </a:xfrm>
              <a:prstGeom prst="ellipse">
                <a:avLst/>
              </a:prstGeom>
              <a:solidFill>
                <a:srgbClr val="F0AA5A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sp>
            <p:nvSpPr>
              <p:cNvPr id="26" name="Oval 11">
                <a:extLst>
                  <a:ext uri="{FF2B5EF4-FFF2-40B4-BE49-F238E27FC236}">
                    <a16:creationId xmlns:a16="http://schemas.microsoft.com/office/drawing/2014/main" id="{44CA2246-24FE-A4D0-7C80-C55C651A2EB4}"/>
                  </a:ext>
                </a:extLst>
              </p:cNvPr>
              <p:cNvSpPr/>
              <p:nvPr/>
            </p:nvSpPr>
            <p:spPr>
              <a:xfrm>
                <a:off x="749808" y="3703320"/>
                <a:ext cx="182880" cy="182880"/>
              </a:xfrm>
              <a:prstGeom prst="ellipse">
                <a:avLst/>
              </a:prstGeom>
              <a:solidFill>
                <a:srgbClr val="DC788C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baseline="-25000"/>
              </a:p>
            </p:txBody>
          </p:sp>
          <p:sp>
            <p:nvSpPr>
              <p:cNvPr id="27" name="Rectangle 12">
                <a:extLst>
                  <a:ext uri="{FF2B5EF4-FFF2-40B4-BE49-F238E27FC236}">
                    <a16:creationId xmlns:a16="http://schemas.microsoft.com/office/drawing/2014/main" id="{52F9B2ED-45A5-8AB1-9491-77EF6512EAF8}"/>
                  </a:ext>
                </a:extLst>
              </p:cNvPr>
              <p:cNvSpPr/>
              <p:nvPr/>
            </p:nvSpPr>
            <p:spPr>
              <a:xfrm>
                <a:off x="1051560" y="1633727"/>
                <a:ext cx="1874520" cy="4744567"/>
              </a:xfrm>
              <a:prstGeom prst="rect">
                <a:avLst/>
              </a:prstGeom>
              <a:solidFill>
                <a:srgbClr val="D9D9D9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baseline="-25000" dirty="0"/>
              </a:p>
            </p:txBody>
          </p:sp>
          <p:sp>
            <p:nvSpPr>
              <p:cNvPr id="28" name="Rectangle 19">
                <a:extLst>
                  <a:ext uri="{FF2B5EF4-FFF2-40B4-BE49-F238E27FC236}">
                    <a16:creationId xmlns:a16="http://schemas.microsoft.com/office/drawing/2014/main" id="{7C9811F0-D596-D12B-3AC6-6E743367C9B4}"/>
                  </a:ext>
                </a:extLst>
              </p:cNvPr>
              <p:cNvSpPr/>
              <p:nvPr/>
            </p:nvSpPr>
            <p:spPr>
              <a:xfrm>
                <a:off x="2926080" y="1610509"/>
                <a:ext cx="8625535" cy="4754880"/>
              </a:xfrm>
              <a:prstGeom prst="rect">
                <a:avLst/>
              </a:prstGeom>
              <a:solidFill>
                <a:srgbClr val="F2F2F2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baseline="-25000" dirty="0"/>
              </a:p>
            </p:txBody>
          </p:sp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082A5D2-6299-A2C3-6E18-B47806FFC94C}"/>
                </a:ext>
              </a:extLst>
            </p:cNvPr>
            <p:cNvSpPr txBox="1"/>
            <p:nvPr/>
          </p:nvSpPr>
          <p:spPr>
            <a:xfrm>
              <a:off x="1234440" y="1755648"/>
              <a:ext cx="991512" cy="32663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sz="1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Malgun Gothic"/>
                </a:rPr>
                <a:t>EXPLORER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B94FC5F-4A44-9A13-5542-B0D48C609D38}"/>
                </a:ext>
              </a:extLst>
            </p:cNvPr>
            <p:cNvSpPr txBox="1"/>
            <p:nvPr/>
          </p:nvSpPr>
          <p:spPr>
            <a:xfrm>
              <a:off x="1216152" y="2103120"/>
              <a:ext cx="1022030" cy="34383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 sz="1400">
                  <a:solidFill>
                    <a:srgbClr val="D2DCEB"/>
                  </a:solidFill>
                  <a:latin typeface="Malgun Gothic"/>
                </a:defRPr>
              </a:pPr>
              <a:r>
                <a:rPr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1. </a:t>
              </a:r>
              <a:r>
                <a:rPr lang="ko-KR" altLang="en-US" dirty="0" err="1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오학성</a:t>
              </a:r>
              <a:r>
                <a:rPr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 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78F9DCC-4BDB-EE8E-8FC6-B612434AFB93}"/>
                </a:ext>
              </a:extLst>
            </p:cNvPr>
            <p:cNvSpPr txBox="1"/>
            <p:nvPr/>
          </p:nvSpPr>
          <p:spPr>
            <a:xfrm>
              <a:off x="1216152" y="2450592"/>
              <a:ext cx="1022030" cy="34383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 sz="1400">
                  <a:solidFill>
                    <a:srgbClr val="D2DCEB"/>
                  </a:solidFill>
                  <a:latin typeface="Malgun Gothic"/>
                </a:defRPr>
              </a:pPr>
              <a:r>
                <a:rPr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2.</a:t>
              </a:r>
              <a:r>
                <a:rPr lang="en-US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 </a:t>
              </a:r>
              <a:r>
                <a:rPr lang="ko-KR" altLang="en-US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홍혜원</a:t>
              </a:r>
              <a:r>
                <a:rPr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 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8607AD0-6F5C-9BCC-B85F-CF28D83350B3}"/>
                </a:ext>
              </a:extLst>
            </p:cNvPr>
            <p:cNvSpPr txBox="1"/>
            <p:nvPr/>
          </p:nvSpPr>
          <p:spPr>
            <a:xfrm>
              <a:off x="1216152" y="2798064"/>
              <a:ext cx="957344" cy="34383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 sz="1400">
                  <a:solidFill>
                    <a:srgbClr val="D2DCEB"/>
                  </a:solidFill>
                  <a:latin typeface="Malgun Gothic"/>
                </a:defRPr>
              </a:pPr>
              <a:r>
                <a:rPr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3. </a:t>
              </a:r>
              <a:r>
                <a:rPr dirty="0" err="1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이승규</a:t>
              </a:r>
              <a:endParaRPr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8CCACAB-D392-7911-F0F1-7CF9AD533B11}"/>
                </a:ext>
              </a:extLst>
            </p:cNvPr>
            <p:cNvSpPr txBox="1"/>
            <p:nvPr/>
          </p:nvSpPr>
          <p:spPr>
            <a:xfrm>
              <a:off x="1216152" y="3145536"/>
              <a:ext cx="957344" cy="34383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 sz="1400">
                  <a:solidFill>
                    <a:srgbClr val="D2DCEB"/>
                  </a:solidFill>
                  <a:latin typeface="Malgun Gothic"/>
                </a:defRPr>
              </a:pPr>
              <a:r>
                <a:rPr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4. </a:t>
              </a:r>
              <a:r>
                <a:rPr dirty="0" err="1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최소영</a:t>
              </a:r>
              <a:endParaRPr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20186BCA-A2D8-2C26-CC65-A5CAEFD6B541}"/>
                </a:ext>
              </a:extLst>
            </p:cNvPr>
            <p:cNvSpPr txBox="1"/>
            <p:nvPr/>
          </p:nvSpPr>
          <p:spPr>
            <a:xfrm>
              <a:off x="1216152" y="3493008"/>
              <a:ext cx="957344" cy="34383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 sz="1400">
                  <a:solidFill>
                    <a:srgbClr val="D2DCEB"/>
                  </a:solidFill>
                  <a:latin typeface="Malgun Gothic"/>
                </a:defRPr>
              </a:pPr>
              <a:r>
                <a:rPr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5. </a:t>
              </a:r>
              <a:r>
                <a:rPr dirty="0" err="1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권규리</a:t>
              </a:r>
              <a:endParaRPr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18" name="Rectangle 20">
              <a:extLst>
                <a:ext uri="{FF2B5EF4-FFF2-40B4-BE49-F238E27FC236}">
                  <a16:creationId xmlns:a16="http://schemas.microsoft.com/office/drawing/2014/main" id="{4B29EA34-E691-2E9E-2DDB-04985CA1BFB3}"/>
                </a:ext>
              </a:extLst>
            </p:cNvPr>
            <p:cNvSpPr/>
            <p:nvPr/>
          </p:nvSpPr>
          <p:spPr>
            <a:xfrm>
              <a:off x="2926080" y="1645920"/>
              <a:ext cx="8625535" cy="457200"/>
            </a:xfrm>
            <a:prstGeom prst="rect">
              <a:avLst/>
            </a:prstGeom>
            <a:solidFill>
              <a:srgbClr val="595959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DB24B6D-08E4-EF98-7311-B98264D28939}"/>
                </a:ext>
              </a:extLst>
            </p:cNvPr>
            <p:cNvSpPr txBox="1"/>
            <p:nvPr/>
          </p:nvSpPr>
          <p:spPr>
            <a:xfrm>
              <a:off x="3566160" y="1719072"/>
              <a:ext cx="4557658" cy="30777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en-US" sz="1400" dirty="0">
                  <a:solidFill>
                    <a:srgbClr val="C8D7EB"/>
                  </a:solidFill>
                  <a:latin typeface="Consolas"/>
                </a:rPr>
                <a:t>T</a:t>
              </a:r>
              <a:r>
                <a:rPr sz="1400" dirty="0">
                  <a:solidFill>
                    <a:srgbClr val="C8D7EB"/>
                  </a:solidFill>
                  <a:latin typeface="Consolas"/>
                </a:rPr>
                <a:t>eam</a:t>
              </a:r>
              <a:r>
                <a:rPr lang="en-US" sz="1400" dirty="0">
                  <a:solidFill>
                    <a:srgbClr val="C8D7EB"/>
                  </a:solidFill>
                  <a:latin typeface="Consolas"/>
                </a:rPr>
                <a:t>_introduction</a:t>
              </a:r>
              <a:r>
                <a:rPr sz="1400" dirty="0">
                  <a:solidFill>
                    <a:srgbClr val="C8D7EB"/>
                  </a:solidFill>
                  <a:latin typeface="Consolas"/>
                </a:rPr>
                <a:t>.py — Python 3.10 • VS Code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519FDE3-299D-8B06-3E31-11EB0AC2FDD4}"/>
                </a:ext>
              </a:extLst>
            </p:cNvPr>
            <p:cNvSpPr txBox="1"/>
            <p:nvPr/>
          </p:nvSpPr>
          <p:spPr>
            <a:xfrm>
              <a:off x="3611880" y="2286000"/>
              <a:ext cx="7573975" cy="409158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 sz="1600">
                  <a:solidFill>
                    <a:srgbClr val="96C8FF"/>
                  </a:solidFill>
                  <a:latin typeface="Consolas"/>
                </a:defRPr>
              </a:pPr>
              <a:r>
                <a:rPr dirty="0"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# 팀 </a:t>
              </a:r>
              <a:r>
                <a:rPr dirty="0" err="1"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구성원</a:t>
              </a:r>
              <a:r>
                <a:rPr lang="en-US" dirty="0"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 </a:t>
              </a:r>
              <a:endParaRPr dirty="0"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endParaRPr>
            </a:p>
            <a:p>
              <a:pPr>
                <a:defRPr sz="1600">
                  <a:solidFill>
                    <a:srgbClr val="DFE6F3"/>
                  </a:solidFill>
                  <a:latin typeface="Consolas"/>
                </a:defRPr>
              </a:pPr>
              <a:r>
                <a:rPr sz="2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members = </a:t>
              </a:r>
              <a:r>
                <a:rPr lang="en-US" altLang="ko-KR" sz="2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[</a:t>
              </a:r>
              <a:endParaRPr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endParaRPr>
            </a:p>
            <a:p>
              <a:pPr>
                <a:defRPr sz="1600">
                  <a:solidFill>
                    <a:srgbClr val="DFE6F3"/>
                  </a:solidFill>
                  <a:latin typeface="Consolas"/>
                </a:defRPr>
              </a:pPr>
              <a:r>
                <a:rPr sz="2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    ( "</a:t>
              </a:r>
              <a:r>
                <a:rPr sz="2400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오학성</a:t>
              </a:r>
              <a:r>
                <a:rPr sz="2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", "</a:t>
              </a:r>
              <a:r>
                <a:rPr sz="2400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웹크롤링</a:t>
              </a:r>
              <a:r>
                <a:rPr sz="2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 · </a:t>
              </a:r>
              <a:r>
                <a:rPr sz="2400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DB구축</a:t>
              </a:r>
              <a:r>
                <a:rPr sz="2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" ),</a:t>
              </a:r>
            </a:p>
            <a:p>
              <a:pPr>
                <a:defRPr sz="1600">
                  <a:solidFill>
                    <a:srgbClr val="DFE6F3"/>
                  </a:solidFill>
                  <a:latin typeface="Consolas"/>
                </a:defRPr>
              </a:pPr>
              <a:r>
                <a:rPr sz="2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    ( "</a:t>
              </a:r>
              <a:r>
                <a:rPr sz="2400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홍혜원</a:t>
              </a:r>
              <a:r>
                <a:rPr sz="2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", "</a:t>
              </a:r>
              <a:r>
                <a:rPr sz="2400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DB구축</a:t>
              </a:r>
              <a:r>
                <a:rPr sz="2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" ),</a:t>
              </a:r>
            </a:p>
            <a:p>
              <a:pPr>
                <a:defRPr sz="1600">
                  <a:solidFill>
                    <a:srgbClr val="DFE6F3"/>
                  </a:solidFill>
                  <a:latin typeface="Consolas"/>
                </a:defRPr>
              </a:pPr>
              <a:r>
                <a:rPr sz="2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    ( "</a:t>
              </a:r>
              <a:r>
                <a:rPr sz="2400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이승규</a:t>
              </a:r>
              <a:r>
                <a:rPr sz="2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", "</a:t>
              </a:r>
              <a:r>
                <a:rPr sz="2400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Streamlit</a:t>
              </a:r>
              <a:r>
                <a:rPr sz="2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 </a:t>
              </a:r>
              <a:r>
                <a:rPr sz="2400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웹구현</a:t>
              </a:r>
              <a:r>
                <a:rPr sz="2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" ),</a:t>
              </a:r>
            </a:p>
            <a:p>
              <a:pPr>
                <a:defRPr sz="1600">
                  <a:solidFill>
                    <a:srgbClr val="DFE6F3"/>
                  </a:solidFill>
                  <a:latin typeface="Consolas"/>
                </a:defRPr>
              </a:pPr>
              <a:r>
                <a:rPr sz="2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    ( "</a:t>
              </a:r>
              <a:r>
                <a:rPr sz="2400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최소영</a:t>
              </a:r>
              <a:r>
                <a:rPr sz="2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", "</a:t>
              </a:r>
              <a:r>
                <a:rPr sz="2400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Streamlit</a:t>
              </a:r>
              <a:r>
                <a:rPr sz="2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 </a:t>
              </a:r>
              <a:r>
                <a:rPr sz="2400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웹구현</a:t>
              </a:r>
              <a:r>
                <a:rPr sz="2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" ),</a:t>
              </a:r>
            </a:p>
            <a:p>
              <a:pPr>
                <a:defRPr sz="1600">
                  <a:solidFill>
                    <a:srgbClr val="DFE6F3"/>
                  </a:solidFill>
                  <a:latin typeface="Consolas"/>
                </a:defRPr>
              </a:pPr>
              <a:r>
                <a:rPr sz="2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    ( "</a:t>
              </a:r>
              <a:r>
                <a:rPr sz="2400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권규리</a:t>
              </a:r>
              <a:r>
                <a:rPr sz="2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", "PPT </a:t>
              </a:r>
              <a:r>
                <a:rPr sz="2400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제작</a:t>
              </a:r>
              <a:r>
                <a:rPr sz="2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" )</a:t>
              </a:r>
            </a:p>
            <a:p>
              <a:pPr>
                <a:defRPr sz="1600">
                  <a:solidFill>
                    <a:srgbClr val="DFE6F3"/>
                  </a:solidFill>
                  <a:latin typeface="Consolas"/>
                </a:defRPr>
              </a:pPr>
              <a:r>
                <a:rPr sz="2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]</a:t>
              </a:r>
            </a:p>
            <a:p>
              <a:pPr>
                <a:defRPr sz="1600">
                  <a:solidFill>
                    <a:srgbClr val="DFE6F3"/>
                  </a:solidFill>
                  <a:latin typeface="Consolas"/>
                </a:defRPr>
              </a:pPr>
              <a:endParaRPr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  <a:p>
              <a:pPr>
                <a:defRPr sz="1600">
                  <a:solidFill>
                    <a:srgbClr val="DFE6F3"/>
                  </a:solidFill>
                  <a:latin typeface="Consolas"/>
                </a:defRPr>
              </a:pPr>
              <a:r>
                <a:rPr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for name, role in members:</a:t>
              </a:r>
            </a:p>
            <a:p>
              <a:pPr>
                <a:defRPr sz="1600">
                  <a:solidFill>
                    <a:srgbClr val="98C379"/>
                  </a:solidFill>
                  <a:latin typeface="Consolas"/>
                </a:defRPr>
              </a:pPr>
              <a:r>
                <a:rPr dirty="0">
                  <a:solidFill>
                    <a:srgbClr val="92D050"/>
                  </a:solidFill>
                </a:rPr>
                <a:t>    </a:t>
              </a:r>
              <a:r>
                <a:rPr dirty="0">
                  <a:solidFill>
                    <a:srgbClr val="8EB4E3"/>
                  </a:solidFill>
                </a:rPr>
                <a:t>print(f"{name} - {role}")  # </a:t>
              </a:r>
              <a:r>
                <a:rPr lang="ko-KR" altLang="en-US" dirty="0">
                  <a:solidFill>
                    <a:srgbClr val="8EB4E3"/>
                  </a:solidFill>
                </a:rPr>
                <a:t>조별역할</a:t>
              </a:r>
              <a:endParaRPr dirty="0">
                <a:solidFill>
                  <a:srgbClr val="8EB4E3"/>
                </a:solidFill>
              </a:endParaRP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D625508E-C103-2EC4-C703-F8138AAE11BF}"/>
              </a:ext>
            </a:extLst>
          </p:cNvPr>
          <p:cNvSpPr txBox="1"/>
          <p:nvPr/>
        </p:nvSpPr>
        <p:spPr>
          <a:xfrm>
            <a:off x="865246" y="1507008"/>
            <a:ext cx="1781257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ko-KR" altLang="en-US" sz="2800" b="1" dirty="0">
                <a:solidFill>
                  <a:srgbClr val="0000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팀원 소개</a:t>
            </a:r>
            <a:endParaRPr sz="2800" b="1" dirty="0">
              <a:solidFill>
                <a:srgbClr val="000000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0E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9069C88-14C5-A31D-7C0A-26F8E61E0B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95B6A71-56F0-30AF-609E-A494D7BFAD70}"/>
              </a:ext>
            </a:extLst>
          </p:cNvPr>
          <p:cNvSpPr/>
          <p:nvPr/>
        </p:nvSpPr>
        <p:spPr>
          <a:xfrm>
            <a:off x="0" y="1188720"/>
            <a:ext cx="12191695" cy="109728"/>
          </a:xfrm>
          <a:prstGeom prst="rect">
            <a:avLst/>
          </a:prstGeom>
          <a:solidFill>
            <a:srgbClr val="F59A2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229776B-7C0F-B5A0-9E7E-AE3D4B94277D}"/>
              </a:ext>
            </a:extLst>
          </p:cNvPr>
          <p:cNvSpPr txBox="1"/>
          <p:nvPr/>
        </p:nvSpPr>
        <p:spPr>
          <a:xfrm>
            <a:off x="1645920" y="320040"/>
            <a:ext cx="8084264" cy="7694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4400" b="1" dirty="0">
                <a:solidFill>
                  <a:srgbClr val="0000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SKN 20 - 1st project - 3TEAM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39AE7FF-1992-F015-E5DF-87AEA05CED1A}"/>
              </a:ext>
            </a:extLst>
          </p:cNvPr>
          <p:cNvSpPr txBox="1"/>
          <p:nvPr/>
        </p:nvSpPr>
        <p:spPr>
          <a:xfrm>
            <a:off x="865246" y="1507008"/>
            <a:ext cx="2489784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ko-KR" altLang="en-US" sz="2800" b="1" dirty="0">
                <a:solidFill>
                  <a:srgbClr val="0000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프로젝트 개요</a:t>
            </a:r>
            <a:endParaRPr sz="2800" b="1" dirty="0">
              <a:solidFill>
                <a:srgbClr val="000000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095C9D3A-3A0A-5FE1-3770-FA99AF7585B3}"/>
              </a:ext>
            </a:extLst>
          </p:cNvPr>
          <p:cNvGrpSpPr/>
          <p:nvPr/>
        </p:nvGrpSpPr>
        <p:grpSpPr>
          <a:xfrm>
            <a:off x="823113" y="2354002"/>
            <a:ext cx="10545775" cy="4267201"/>
            <a:chOff x="1153012" y="2354002"/>
            <a:chExt cx="10545775" cy="4267201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D38D733B-8A1B-7EC9-97EB-7644A691C590}"/>
                </a:ext>
              </a:extLst>
            </p:cNvPr>
            <p:cNvGrpSpPr/>
            <p:nvPr/>
          </p:nvGrpSpPr>
          <p:grpSpPr>
            <a:xfrm>
              <a:off x="1153012" y="2354002"/>
              <a:ext cx="10545775" cy="4267201"/>
              <a:chOff x="640080" y="1645920"/>
              <a:chExt cx="10911535" cy="4767073"/>
            </a:xfrm>
          </p:grpSpPr>
          <p:grpSp>
            <p:nvGrpSpPr>
              <p:cNvPr id="11" name="그룹 10">
                <a:extLst>
                  <a:ext uri="{FF2B5EF4-FFF2-40B4-BE49-F238E27FC236}">
                    <a16:creationId xmlns:a16="http://schemas.microsoft.com/office/drawing/2014/main" id="{6B108DED-988D-E2F4-85F8-3FBC7E067E3F}"/>
                  </a:ext>
                </a:extLst>
              </p:cNvPr>
              <p:cNvGrpSpPr/>
              <p:nvPr/>
            </p:nvGrpSpPr>
            <p:grpSpPr>
              <a:xfrm>
                <a:off x="640080" y="1645920"/>
                <a:ext cx="10911535" cy="4767073"/>
                <a:chOff x="640080" y="1633728"/>
                <a:chExt cx="10911535" cy="4767073"/>
              </a:xfrm>
            </p:grpSpPr>
            <p:sp>
              <p:nvSpPr>
                <p:cNvPr id="21" name="Rectangle 6">
                  <a:extLst>
                    <a:ext uri="{FF2B5EF4-FFF2-40B4-BE49-F238E27FC236}">
                      <a16:creationId xmlns:a16="http://schemas.microsoft.com/office/drawing/2014/main" id="{8F3DB25B-291F-0F67-5A80-7D0C43CE19C9}"/>
                    </a:ext>
                  </a:extLst>
                </p:cNvPr>
                <p:cNvSpPr/>
                <p:nvPr/>
              </p:nvSpPr>
              <p:spPr>
                <a:xfrm>
                  <a:off x="640080" y="1633728"/>
                  <a:ext cx="411480" cy="4767073"/>
                </a:xfrm>
                <a:prstGeom prst="rect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baseline="-25000"/>
                </a:p>
              </p:txBody>
            </p:sp>
            <p:sp>
              <p:nvSpPr>
                <p:cNvPr id="22" name="Oval 7">
                  <a:extLst>
                    <a:ext uri="{FF2B5EF4-FFF2-40B4-BE49-F238E27FC236}">
                      <a16:creationId xmlns:a16="http://schemas.microsoft.com/office/drawing/2014/main" id="{96E4C3A6-F371-69C8-233B-6021C5D64446}"/>
                    </a:ext>
                  </a:extLst>
                </p:cNvPr>
                <p:cNvSpPr/>
                <p:nvPr/>
              </p:nvSpPr>
              <p:spPr>
                <a:xfrm>
                  <a:off x="749808" y="1874520"/>
                  <a:ext cx="182880" cy="182880"/>
                </a:xfrm>
                <a:prstGeom prst="ellipse">
                  <a:avLst/>
                </a:prstGeom>
                <a:solidFill>
                  <a:srgbClr val="DCDCDC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baseline="-25000"/>
                </a:p>
              </p:txBody>
            </p:sp>
            <p:sp>
              <p:nvSpPr>
                <p:cNvPr id="23" name="Oval 8">
                  <a:extLst>
                    <a:ext uri="{FF2B5EF4-FFF2-40B4-BE49-F238E27FC236}">
                      <a16:creationId xmlns:a16="http://schemas.microsoft.com/office/drawing/2014/main" id="{B88E7A38-B57B-FADF-9260-8D7A0CA38CB7}"/>
                    </a:ext>
                  </a:extLst>
                </p:cNvPr>
                <p:cNvSpPr/>
                <p:nvPr/>
              </p:nvSpPr>
              <p:spPr>
                <a:xfrm>
                  <a:off x="749808" y="2331720"/>
                  <a:ext cx="182880" cy="182880"/>
                </a:xfrm>
                <a:prstGeom prst="ellipse">
                  <a:avLst/>
                </a:prstGeom>
                <a:solidFill>
                  <a:srgbClr val="6EA0DC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4" name="Oval 9">
                  <a:extLst>
                    <a:ext uri="{FF2B5EF4-FFF2-40B4-BE49-F238E27FC236}">
                      <a16:creationId xmlns:a16="http://schemas.microsoft.com/office/drawing/2014/main" id="{148AC848-D5F6-C990-D416-99E9CDF77D4F}"/>
                    </a:ext>
                  </a:extLst>
                </p:cNvPr>
                <p:cNvSpPr/>
                <p:nvPr/>
              </p:nvSpPr>
              <p:spPr>
                <a:xfrm>
                  <a:off x="749808" y="2788920"/>
                  <a:ext cx="182880" cy="182880"/>
                </a:xfrm>
                <a:prstGeom prst="ellipse">
                  <a:avLst/>
                </a:prstGeom>
                <a:solidFill>
                  <a:srgbClr val="64C8B4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baseline="-25000"/>
                </a:p>
              </p:txBody>
            </p:sp>
            <p:sp>
              <p:nvSpPr>
                <p:cNvPr id="25" name="Oval 10">
                  <a:extLst>
                    <a:ext uri="{FF2B5EF4-FFF2-40B4-BE49-F238E27FC236}">
                      <a16:creationId xmlns:a16="http://schemas.microsoft.com/office/drawing/2014/main" id="{A4C5D0DA-2684-3CBC-114A-881958620584}"/>
                    </a:ext>
                  </a:extLst>
                </p:cNvPr>
                <p:cNvSpPr/>
                <p:nvPr/>
              </p:nvSpPr>
              <p:spPr>
                <a:xfrm>
                  <a:off x="749808" y="3246120"/>
                  <a:ext cx="182880" cy="182880"/>
                </a:xfrm>
                <a:prstGeom prst="ellipse">
                  <a:avLst/>
                </a:prstGeom>
                <a:solidFill>
                  <a:srgbClr val="F0AA5A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" name="Oval 11">
                  <a:extLst>
                    <a:ext uri="{FF2B5EF4-FFF2-40B4-BE49-F238E27FC236}">
                      <a16:creationId xmlns:a16="http://schemas.microsoft.com/office/drawing/2014/main" id="{45C8F740-0D1D-FA28-D8AC-A8C79146D1EE}"/>
                    </a:ext>
                  </a:extLst>
                </p:cNvPr>
                <p:cNvSpPr/>
                <p:nvPr/>
              </p:nvSpPr>
              <p:spPr>
                <a:xfrm>
                  <a:off x="749808" y="3703320"/>
                  <a:ext cx="182880" cy="182880"/>
                </a:xfrm>
                <a:prstGeom prst="ellipse">
                  <a:avLst/>
                </a:prstGeom>
                <a:solidFill>
                  <a:srgbClr val="DC788C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baseline="-25000"/>
                </a:p>
              </p:txBody>
            </p:sp>
            <p:sp>
              <p:nvSpPr>
                <p:cNvPr id="27" name="Rectangle 12">
                  <a:extLst>
                    <a:ext uri="{FF2B5EF4-FFF2-40B4-BE49-F238E27FC236}">
                      <a16:creationId xmlns:a16="http://schemas.microsoft.com/office/drawing/2014/main" id="{B8213E0E-EA84-FC2F-DB03-608B51712F84}"/>
                    </a:ext>
                  </a:extLst>
                </p:cNvPr>
                <p:cNvSpPr/>
                <p:nvPr/>
              </p:nvSpPr>
              <p:spPr>
                <a:xfrm>
                  <a:off x="1051560" y="1633729"/>
                  <a:ext cx="1874520" cy="4754879"/>
                </a:xfrm>
                <a:prstGeom prst="rect">
                  <a:avLst/>
                </a:prstGeom>
                <a:solidFill>
                  <a:srgbClr val="D9D9D9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baseline="-25000" dirty="0"/>
                </a:p>
              </p:txBody>
            </p:sp>
            <p:sp>
              <p:nvSpPr>
                <p:cNvPr id="28" name="Rectangle 19">
                  <a:extLst>
                    <a:ext uri="{FF2B5EF4-FFF2-40B4-BE49-F238E27FC236}">
                      <a16:creationId xmlns:a16="http://schemas.microsoft.com/office/drawing/2014/main" id="{83A39840-CAC2-E4BF-468F-8129DDCF8E67}"/>
                    </a:ext>
                  </a:extLst>
                </p:cNvPr>
                <p:cNvSpPr/>
                <p:nvPr/>
              </p:nvSpPr>
              <p:spPr>
                <a:xfrm>
                  <a:off x="2926080" y="1633728"/>
                  <a:ext cx="8625535" cy="4754880"/>
                </a:xfrm>
                <a:prstGeom prst="rect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baseline="-25000" dirty="0"/>
                </a:p>
              </p:txBody>
            </p:sp>
          </p:grp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D19DC4A-B5B4-4A72-B5B8-1F5DB9E98216}"/>
                  </a:ext>
                </a:extLst>
              </p:cNvPr>
              <p:cNvSpPr txBox="1"/>
              <p:nvPr/>
            </p:nvSpPr>
            <p:spPr>
              <a:xfrm>
                <a:off x="1234440" y="1755648"/>
                <a:ext cx="991512" cy="326639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r>
                  <a:rPr sz="1300" dirty="0">
                    <a:latin typeface="Malgun Gothic"/>
                  </a:rPr>
                  <a:t>EXPLORER</a:t>
                </a: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40642C2-0EB3-C21C-4BEA-8A1AC1B02C55}"/>
                  </a:ext>
                </a:extLst>
              </p:cNvPr>
              <p:cNvSpPr txBox="1"/>
              <p:nvPr/>
            </p:nvSpPr>
            <p:spPr>
              <a:xfrm>
                <a:off x="1216152" y="2103120"/>
                <a:ext cx="1829768" cy="343831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 sz="1400">
                    <a:solidFill>
                      <a:srgbClr val="D2DCEB"/>
                    </a:solidFill>
                    <a:latin typeface="Malgun Gothic"/>
                  </a:defRPr>
                </a:pPr>
                <a:r>
                  <a:rPr dirty="0"/>
                  <a:t>1. </a:t>
                </a:r>
                <a:r>
                  <a:rPr lang="ko-KR" altLang="en-US" dirty="0"/>
                  <a:t>팀프로젝트 개요</a:t>
                </a:r>
                <a:r>
                  <a:rPr dirty="0"/>
                  <a:t> </a:t>
                </a: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14D68C08-EE89-9967-052D-16811E084ADA}"/>
                  </a:ext>
                </a:extLst>
              </p:cNvPr>
              <p:cNvSpPr txBox="1"/>
              <p:nvPr/>
            </p:nvSpPr>
            <p:spPr>
              <a:xfrm>
                <a:off x="1216152" y="2450592"/>
                <a:ext cx="771581" cy="343831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 sz="1400">
                    <a:solidFill>
                      <a:srgbClr val="D2DCEB"/>
                    </a:solidFill>
                    <a:latin typeface="Malgun Gothic"/>
                  </a:defRPr>
                </a:pPr>
                <a:r>
                  <a:rPr dirty="0"/>
                  <a:t>2. </a:t>
                </a:r>
                <a:r>
                  <a:rPr lang="ko-KR" altLang="en-US" dirty="0"/>
                  <a:t>목적</a:t>
                </a:r>
                <a:endParaRPr dirty="0"/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C3DCE117-1FEC-5170-01A0-036D04198667}"/>
                  </a:ext>
                </a:extLst>
              </p:cNvPr>
              <p:cNvSpPr txBox="1"/>
              <p:nvPr/>
            </p:nvSpPr>
            <p:spPr>
              <a:xfrm>
                <a:off x="1216152" y="2798064"/>
                <a:ext cx="191138" cy="343831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 sz="1400">
                    <a:solidFill>
                      <a:srgbClr val="D2DCEB"/>
                    </a:solidFill>
                    <a:latin typeface="Malgun Gothic"/>
                  </a:defRPr>
                </a:pPr>
                <a:endParaRPr dirty="0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E2281F25-5B85-E314-84FE-59317CAEB8A6}"/>
                  </a:ext>
                </a:extLst>
              </p:cNvPr>
              <p:cNvSpPr txBox="1"/>
              <p:nvPr/>
            </p:nvSpPr>
            <p:spPr>
              <a:xfrm>
                <a:off x="1216152" y="3145536"/>
                <a:ext cx="191138" cy="343831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 sz="1400">
                    <a:solidFill>
                      <a:srgbClr val="D2DCEB"/>
                    </a:solidFill>
                    <a:latin typeface="Malgun Gothic"/>
                  </a:defRPr>
                </a:pPr>
                <a:endParaRPr dirty="0"/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3E479D5A-A667-AD8E-E6AE-1986211A500B}"/>
                  </a:ext>
                </a:extLst>
              </p:cNvPr>
              <p:cNvSpPr txBox="1"/>
              <p:nvPr/>
            </p:nvSpPr>
            <p:spPr>
              <a:xfrm>
                <a:off x="1216152" y="3493008"/>
                <a:ext cx="191138" cy="343831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 sz="1400">
                    <a:solidFill>
                      <a:srgbClr val="D2DCEB"/>
                    </a:solidFill>
                    <a:latin typeface="Malgun Gothic"/>
                  </a:defRPr>
                </a:pPr>
                <a:endParaRPr dirty="0"/>
              </a:p>
            </p:txBody>
          </p:sp>
          <p:sp>
            <p:nvSpPr>
              <p:cNvPr id="18" name="Rectangle 20">
                <a:extLst>
                  <a:ext uri="{FF2B5EF4-FFF2-40B4-BE49-F238E27FC236}">
                    <a16:creationId xmlns:a16="http://schemas.microsoft.com/office/drawing/2014/main" id="{8A1AFBB0-AF7F-C417-B1BD-7B310D258B88}"/>
                  </a:ext>
                </a:extLst>
              </p:cNvPr>
              <p:cNvSpPr/>
              <p:nvPr/>
            </p:nvSpPr>
            <p:spPr>
              <a:xfrm>
                <a:off x="2921017" y="1645920"/>
                <a:ext cx="8630597" cy="435603"/>
              </a:xfrm>
              <a:prstGeom prst="rect">
                <a:avLst/>
              </a:prstGeom>
              <a:solidFill>
                <a:srgbClr val="595959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dirty="0"/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23B23FFB-42CD-6E14-2EE7-F80412FE9ADA}"/>
                  </a:ext>
                </a:extLst>
              </p:cNvPr>
              <p:cNvSpPr txBox="1"/>
              <p:nvPr/>
            </p:nvSpPr>
            <p:spPr>
              <a:xfrm>
                <a:off x="3566160" y="1719072"/>
                <a:ext cx="5024231" cy="343831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r>
                  <a:rPr lang="en-US" sz="1400" dirty="0">
                    <a:solidFill>
                      <a:srgbClr val="C8D7EB"/>
                    </a:solidFill>
                    <a:latin typeface="Consolas"/>
                  </a:rPr>
                  <a:t>Project_introduction</a:t>
                </a:r>
                <a:r>
                  <a:rPr sz="1400" dirty="0">
                    <a:solidFill>
                      <a:srgbClr val="C8D7EB"/>
                    </a:solidFill>
                    <a:latin typeface="Consolas"/>
                  </a:rPr>
                  <a:t>.py — Python 3.10 • VS Code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195D41F3-EE5B-471E-B3C1-0BAA5BD9A763}"/>
                  </a:ext>
                </a:extLst>
              </p:cNvPr>
              <p:cNvSpPr txBox="1"/>
              <p:nvPr/>
            </p:nvSpPr>
            <p:spPr>
              <a:xfrm>
                <a:off x="3611880" y="2286000"/>
                <a:ext cx="7573975" cy="161600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defRPr sz="1600">
                    <a:solidFill>
                      <a:srgbClr val="96C8FF"/>
                    </a:solidFill>
                    <a:latin typeface="Consolas"/>
                  </a:defRPr>
                </a:pPr>
                <a:r>
                  <a:rPr sz="2400" dirty="0">
                    <a:latin typeface="둥근모꼴" panose="020B0500000000000000" pitchFamily="50" charset="-127"/>
                    <a:ea typeface="둥근모꼴" panose="020B0500000000000000" pitchFamily="50" charset="-127"/>
                    <a:cs typeface="둥근모꼴" panose="020B0500000000000000" pitchFamily="50" charset="-127"/>
                  </a:rPr>
                  <a:t># 팀 </a:t>
                </a:r>
                <a:r>
                  <a:rPr lang="ko-KR" altLang="en-US" sz="2400" dirty="0">
                    <a:latin typeface="둥근모꼴" panose="020B0500000000000000" pitchFamily="50" charset="-127"/>
                    <a:ea typeface="둥근모꼴" panose="020B0500000000000000" pitchFamily="50" charset="-127"/>
                    <a:cs typeface="둥근모꼴" panose="020B0500000000000000" pitchFamily="50" charset="-127"/>
                  </a:rPr>
                  <a:t>프로젝트 개요</a:t>
                </a:r>
                <a:r>
                  <a:rPr lang="en-US" sz="2400" dirty="0">
                    <a:latin typeface="둥근모꼴" panose="020B0500000000000000" pitchFamily="50" charset="-127"/>
                    <a:ea typeface="둥근모꼴" panose="020B0500000000000000" pitchFamily="50" charset="-127"/>
                    <a:cs typeface="둥근모꼴" panose="020B0500000000000000" pitchFamily="50" charset="-127"/>
                  </a:rPr>
                  <a:t> </a:t>
                </a:r>
                <a:endParaRPr sz="2400" dirty="0"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endParaRPr>
              </a:p>
              <a:p>
                <a:pPr>
                  <a:defRPr sz="1600">
                    <a:solidFill>
                      <a:srgbClr val="DFE6F3"/>
                    </a:solidFill>
                    <a:latin typeface="Consolas"/>
                  </a:defRPr>
                </a:pPr>
                <a:r>
                  <a:rPr lang="en-US" altLang="ko-KR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둥근모꼴" panose="020B0500000000000000" pitchFamily="50" charset="-127"/>
                    <a:ea typeface="둥근모꼴" panose="020B0500000000000000" pitchFamily="50" charset="-127"/>
                    <a:cs typeface="둥근모꼴" panose="020B0500000000000000" pitchFamily="50" charset="-127"/>
                  </a:rPr>
                  <a:t>#</a:t>
                </a:r>
                <a:r>
                  <a:rPr lang="ko-KR" altLang="en-US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둥근모꼴" panose="020B0500000000000000" pitchFamily="50" charset="-127"/>
                    <a:ea typeface="둥근모꼴" panose="020B0500000000000000" pitchFamily="50" charset="-127"/>
                    <a:cs typeface="둥근모꼴" panose="020B0500000000000000" pitchFamily="50" charset="-127"/>
                  </a:rPr>
                  <a:t> 대한민국 국토교통부의 자동차등록 현황 데이터</a:t>
                </a:r>
                <a:r>
                  <a:rPr lang="en-US" altLang="ko-KR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둥근모꼴" panose="020B0500000000000000" pitchFamily="50" charset="-127"/>
                    <a:ea typeface="둥근모꼴" panose="020B0500000000000000" pitchFamily="50" charset="-127"/>
                    <a:cs typeface="둥근모꼴" panose="020B0500000000000000" pitchFamily="50" charset="-127"/>
                  </a:rPr>
                  <a:t>'</a:t>
                </a:r>
                <a:r>
                  <a:rPr lang="ko-KR" altLang="en-US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둥근모꼴" panose="020B0500000000000000" pitchFamily="50" charset="-127"/>
                    <a:ea typeface="둥근모꼴" panose="020B0500000000000000" pitchFamily="50" charset="-127"/>
                    <a:cs typeface="둥근모꼴" panose="020B0500000000000000" pitchFamily="50" charset="-127"/>
                  </a:rPr>
                  <a:t>와 </a:t>
                </a:r>
                <a:r>
                  <a:rPr lang="en-US" altLang="ko-KR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둥근모꼴" panose="020B0500000000000000" pitchFamily="50" charset="-127"/>
                    <a:ea typeface="둥근모꼴" panose="020B0500000000000000" pitchFamily="50" charset="-127"/>
                    <a:cs typeface="둥근모꼴" panose="020B0500000000000000" pitchFamily="50" charset="-127"/>
                  </a:rPr>
                  <a:t>'</a:t>
                </a:r>
                <a:r>
                  <a:rPr lang="ko-KR" altLang="en-US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둥근모꼴" panose="020B0500000000000000" pitchFamily="50" charset="-127"/>
                    <a:ea typeface="둥근모꼴" panose="020B0500000000000000" pitchFamily="50" charset="-127"/>
                    <a:cs typeface="둥근모꼴" panose="020B0500000000000000" pitchFamily="50" charset="-127"/>
                  </a:rPr>
                  <a:t>현대</a:t>
                </a:r>
                <a:r>
                  <a:rPr lang="en-US" altLang="ko-KR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둥근모꼴" panose="020B0500000000000000" pitchFamily="50" charset="-127"/>
                    <a:ea typeface="둥근모꼴" panose="020B0500000000000000" pitchFamily="50" charset="-127"/>
                    <a:cs typeface="둥근모꼴" panose="020B0500000000000000" pitchFamily="50" charset="-127"/>
                  </a:rPr>
                  <a:t>·</a:t>
                </a:r>
                <a:r>
                  <a:rPr lang="ko-KR" altLang="en-US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둥근모꼴" panose="020B0500000000000000" pitchFamily="50" charset="-127"/>
                    <a:ea typeface="둥근모꼴" panose="020B0500000000000000" pitchFamily="50" charset="-127"/>
                    <a:cs typeface="둥근모꼴" panose="020B0500000000000000" pitchFamily="50" charset="-127"/>
                  </a:rPr>
                  <a:t>기아 공식 홈페이지에서 수집한 </a:t>
                </a:r>
                <a:r>
                  <a:rPr lang="en-US" altLang="ko-KR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둥근모꼴" panose="020B0500000000000000" pitchFamily="50" charset="-127"/>
                    <a:ea typeface="둥근모꼴" panose="020B0500000000000000" pitchFamily="50" charset="-127"/>
                    <a:cs typeface="둥근모꼴" panose="020B0500000000000000" pitchFamily="50" charset="-127"/>
                  </a:rPr>
                  <a:t>FAQ </a:t>
                </a:r>
                <a:r>
                  <a:rPr lang="ko-KR" altLang="en-US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둥근모꼴" panose="020B0500000000000000" pitchFamily="50" charset="-127"/>
                    <a:ea typeface="둥근모꼴" panose="020B0500000000000000" pitchFamily="50" charset="-127"/>
                    <a:cs typeface="둥근모꼴" panose="020B0500000000000000" pitchFamily="50" charset="-127"/>
                  </a:rPr>
                  <a:t>데이터</a:t>
                </a:r>
                <a:r>
                  <a:rPr lang="en-US" altLang="ko-KR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둥근모꼴" panose="020B0500000000000000" pitchFamily="50" charset="-127"/>
                    <a:ea typeface="둥근모꼴" panose="020B0500000000000000" pitchFamily="50" charset="-127"/>
                    <a:cs typeface="둥근모꼴" panose="020B0500000000000000" pitchFamily="50" charset="-127"/>
                  </a:rPr>
                  <a:t>'</a:t>
                </a:r>
                <a:r>
                  <a:rPr lang="ko-KR" altLang="en-US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둥근모꼴" panose="020B0500000000000000" pitchFamily="50" charset="-127"/>
                    <a:ea typeface="둥근모꼴" panose="020B0500000000000000" pitchFamily="50" charset="-127"/>
                    <a:cs typeface="둥근모꼴" panose="020B0500000000000000" pitchFamily="50" charset="-127"/>
                  </a:rPr>
                  <a:t>를 기반으로</a:t>
                </a:r>
                <a:r>
                  <a:rPr lang="en-US" altLang="ko-KR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둥근모꼴" panose="020B0500000000000000" pitchFamily="50" charset="-127"/>
                    <a:ea typeface="둥근모꼴" panose="020B0500000000000000" pitchFamily="50" charset="-127"/>
                    <a:cs typeface="둥근모꼴" panose="020B0500000000000000" pitchFamily="50" charset="-127"/>
                  </a:rPr>
                  <a:t>,</a:t>
                </a:r>
                <a:br>
                  <a:rPr lang="ko-KR" altLang="en-US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둥근모꼴" panose="020B0500000000000000" pitchFamily="50" charset="-127"/>
                    <a:ea typeface="둥근모꼴" panose="020B0500000000000000" pitchFamily="50" charset="-127"/>
                    <a:cs typeface="둥근모꼴" panose="020B0500000000000000" pitchFamily="50" charset="-127"/>
                  </a:rPr>
                </a:br>
                <a:r>
                  <a:rPr lang="ko-KR" altLang="en-US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둥근모꼴" panose="020B0500000000000000" pitchFamily="50" charset="-127"/>
                    <a:ea typeface="둥근모꼴" panose="020B0500000000000000" pitchFamily="50" charset="-127"/>
                    <a:cs typeface="둥근모꼴" panose="020B0500000000000000" pitchFamily="50" charset="-127"/>
                  </a:rPr>
                  <a:t>지역별</a:t>
                </a:r>
                <a:r>
                  <a:rPr lang="en-US" altLang="ko-KR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둥근모꼴" panose="020B0500000000000000" pitchFamily="50" charset="-127"/>
                    <a:ea typeface="둥근모꼴" panose="020B0500000000000000" pitchFamily="50" charset="-127"/>
                    <a:cs typeface="둥근모꼴" panose="020B0500000000000000" pitchFamily="50" charset="-127"/>
                  </a:rPr>
                  <a:t>·</a:t>
                </a:r>
                <a:r>
                  <a:rPr lang="ko-KR" altLang="en-US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둥근모꼴" panose="020B0500000000000000" pitchFamily="50" charset="-127"/>
                    <a:ea typeface="둥근모꼴" panose="020B0500000000000000" pitchFamily="50" charset="-127"/>
                    <a:cs typeface="둥근모꼴" panose="020B0500000000000000" pitchFamily="50" charset="-127"/>
                  </a:rPr>
                  <a:t>기간별 차량 등록 추이와 브랜드별 자주 묻는 질문</a:t>
                </a:r>
                <a:r>
                  <a:rPr lang="en-US" altLang="ko-KR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둥근모꼴" panose="020B0500000000000000" pitchFamily="50" charset="-127"/>
                    <a:ea typeface="둥근모꼴" panose="020B0500000000000000" pitchFamily="50" charset="-127"/>
                    <a:cs typeface="둥근모꼴" panose="020B0500000000000000" pitchFamily="50" charset="-127"/>
                  </a:rPr>
                  <a:t>(FAQ)</a:t>
                </a:r>
                <a:r>
                  <a:rPr lang="ko-KR" altLang="en-US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둥근모꼴" panose="020B0500000000000000" pitchFamily="50" charset="-127"/>
                    <a:ea typeface="둥근모꼴" panose="020B0500000000000000" pitchFamily="50" charset="-127"/>
                    <a:cs typeface="둥근모꼴" panose="020B0500000000000000" pitchFamily="50" charset="-127"/>
                  </a:rPr>
                  <a:t>을 함께 제공하는 웹 대시보드 시스템입니다</a:t>
                </a:r>
                <a:r>
                  <a:rPr lang="en-US" altLang="ko-KR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둥근모꼴" panose="020B0500000000000000" pitchFamily="50" charset="-127"/>
                    <a:ea typeface="둥근모꼴" panose="020B0500000000000000" pitchFamily="50" charset="-127"/>
                    <a:cs typeface="둥근모꼴" panose="020B0500000000000000" pitchFamily="50" charset="-127"/>
                  </a:rPr>
                  <a:t>.</a:t>
                </a:r>
                <a:endParaRPr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endParaRPr>
              </a:p>
            </p:txBody>
          </p: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197D719-70A7-C836-9706-21B4E6B9EC90}"/>
                </a:ext>
              </a:extLst>
            </p:cNvPr>
            <p:cNvSpPr txBox="1"/>
            <p:nvPr/>
          </p:nvSpPr>
          <p:spPr>
            <a:xfrm>
              <a:off x="4025196" y="4449417"/>
              <a:ext cx="7320092" cy="129266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 sz="1600">
                  <a:solidFill>
                    <a:srgbClr val="96C8FF"/>
                  </a:solidFill>
                  <a:latin typeface="Consolas"/>
                </a:defRPr>
              </a:pPr>
              <a:r>
                <a:rPr sz="2400" dirty="0"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# 팀 </a:t>
              </a:r>
              <a:r>
                <a:rPr lang="ko-KR" altLang="en-US" sz="2400" dirty="0"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프로젝트 목적</a:t>
              </a:r>
              <a:r>
                <a:rPr lang="en-US" sz="2400" dirty="0"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 </a:t>
              </a:r>
              <a:endParaRPr sz="2400" dirty="0"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endParaRPr>
            </a:p>
            <a:p>
              <a:r>
                <a:rPr lang="en-US" altLang="ko-KR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#</a:t>
              </a:r>
              <a:r>
                <a:rPr lang="ko-KR" altLang="en-US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 매월 발표되는 차량 등록 데이터를 크롤링하여 시각화까지 진행하여 누구나 쉽게 차량등록 현황을 확인할 수 있는 환경 제공</a:t>
              </a:r>
            </a:p>
            <a:p>
              <a:r>
                <a:rPr lang="ko-KR" altLang="en-US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제조사별 고객 </a:t>
              </a:r>
              <a:r>
                <a:rPr lang="en-US" altLang="ko-KR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FAQ</a:t>
              </a:r>
              <a:r>
                <a:rPr lang="ko-KR" altLang="en-US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를 통합하여 </a:t>
              </a:r>
              <a:r>
                <a:rPr lang="en-US" altLang="ko-KR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FAQ </a:t>
              </a:r>
              <a:r>
                <a:rPr lang="ko-KR" altLang="en-US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검색 편의성 제공</a:t>
              </a: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D4E6CA8A-6149-859C-045E-ECBA9E55004E}"/>
              </a:ext>
            </a:extLst>
          </p:cNvPr>
          <p:cNvGrpSpPr/>
          <p:nvPr/>
        </p:nvGrpSpPr>
        <p:grpSpPr>
          <a:xfrm>
            <a:off x="382720" y="320040"/>
            <a:ext cx="1097280" cy="707994"/>
            <a:chOff x="382720" y="320040"/>
            <a:chExt cx="1097280" cy="707994"/>
          </a:xfrm>
        </p:grpSpPr>
        <p:sp>
          <p:nvSpPr>
            <p:cNvPr id="31" name="Rounded Rectangle 2">
              <a:extLst>
                <a:ext uri="{FF2B5EF4-FFF2-40B4-BE49-F238E27FC236}">
                  <a16:creationId xmlns:a16="http://schemas.microsoft.com/office/drawing/2014/main" id="{EBFCA84F-FBC1-3F88-31DA-52C176267D34}"/>
                </a:ext>
              </a:extLst>
            </p:cNvPr>
            <p:cNvSpPr/>
            <p:nvPr/>
          </p:nvSpPr>
          <p:spPr>
            <a:xfrm>
              <a:off x="411480" y="320040"/>
              <a:ext cx="603504" cy="288036"/>
            </a:xfrm>
            <a:prstGeom prst="roundRect">
              <a:avLst/>
            </a:prstGeom>
            <a:solidFill>
              <a:srgbClr val="ECDD7D"/>
            </a:solidFill>
            <a:ln w="19050">
              <a:solidFill>
                <a:srgbClr val="C8BE78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32" name="Rounded Rectangle 1">
              <a:extLst>
                <a:ext uri="{FF2B5EF4-FFF2-40B4-BE49-F238E27FC236}">
                  <a16:creationId xmlns:a16="http://schemas.microsoft.com/office/drawing/2014/main" id="{26322440-EF84-3210-3709-65FEF106D1E2}"/>
                </a:ext>
              </a:extLst>
            </p:cNvPr>
            <p:cNvSpPr/>
            <p:nvPr/>
          </p:nvSpPr>
          <p:spPr>
            <a:xfrm>
              <a:off x="382720" y="433674"/>
              <a:ext cx="1097280" cy="594360"/>
            </a:xfrm>
            <a:prstGeom prst="roundRect">
              <a:avLst/>
            </a:prstGeom>
            <a:solidFill>
              <a:srgbClr val="FAF4BA"/>
            </a:solidFill>
            <a:ln w="19050">
              <a:solidFill>
                <a:srgbClr val="C8BE78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2BB0289D-8A40-0CDD-8E75-D07EEA0DD3B3}"/>
              </a:ext>
            </a:extLst>
          </p:cNvPr>
          <p:cNvSpPr txBox="1"/>
          <p:nvPr/>
        </p:nvSpPr>
        <p:spPr>
          <a:xfrm>
            <a:off x="1379875" y="2782592"/>
            <a:ext cx="1768433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D2DCEB"/>
                </a:solidFill>
                <a:latin typeface="Malgun Gothic"/>
              </a:defRPr>
            </a:pPr>
            <a:r>
              <a:rPr dirty="0">
                <a:solidFill>
                  <a:schemeClr val="tx1">
                    <a:lumMod val="95000"/>
                    <a:lumOff val="5000"/>
                  </a:schemeClr>
                </a:solidFill>
              </a:rPr>
              <a:t>1. </a:t>
            </a:r>
            <a:r>
              <a:rPr lang="ko-KR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팀프로젝트 개요</a:t>
            </a:r>
            <a:r>
              <a:rPr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1B2A62F0-DDC1-2DD5-AB98-EBA00C986A10}"/>
              </a:ext>
            </a:extLst>
          </p:cNvPr>
          <p:cNvSpPr txBox="1"/>
          <p:nvPr/>
        </p:nvSpPr>
        <p:spPr>
          <a:xfrm>
            <a:off x="1379875" y="3093629"/>
            <a:ext cx="745717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D2DCEB"/>
                </a:solidFill>
                <a:latin typeface="Malgun Gothic"/>
              </a:defRPr>
            </a:pPr>
            <a:r>
              <a:rPr dirty="0">
                <a:solidFill>
                  <a:schemeClr val="tx1">
                    <a:lumMod val="95000"/>
                    <a:lumOff val="5000"/>
                  </a:schemeClr>
                </a:solidFill>
              </a:rPr>
              <a:t>2. </a:t>
            </a:r>
            <a:r>
              <a:rPr lang="ko-KR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목적</a:t>
            </a:r>
            <a:endParaRPr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67012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0E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8A36508-1816-F50F-CC94-AF89228A3A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214DF597-150E-AE6C-FAD4-6534B2AA7406}"/>
              </a:ext>
            </a:extLst>
          </p:cNvPr>
          <p:cNvGrpSpPr/>
          <p:nvPr/>
        </p:nvGrpSpPr>
        <p:grpSpPr>
          <a:xfrm>
            <a:off x="823113" y="2365200"/>
            <a:ext cx="10545775" cy="4275335"/>
            <a:chOff x="1153012" y="2345868"/>
            <a:chExt cx="10545775" cy="4275335"/>
          </a:xfrm>
        </p:grpSpPr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F0F87B8A-EEBB-0F29-BAA7-C735FEAE897E}"/>
                </a:ext>
              </a:extLst>
            </p:cNvPr>
            <p:cNvGrpSpPr/>
            <p:nvPr/>
          </p:nvGrpSpPr>
          <p:grpSpPr>
            <a:xfrm>
              <a:off x="1153012" y="2345868"/>
              <a:ext cx="10545775" cy="4275335"/>
              <a:chOff x="640080" y="1636833"/>
              <a:chExt cx="10911535" cy="4776160"/>
            </a:xfrm>
          </p:grpSpPr>
          <p:grpSp>
            <p:nvGrpSpPr>
              <p:cNvPr id="33" name="그룹 32">
                <a:extLst>
                  <a:ext uri="{FF2B5EF4-FFF2-40B4-BE49-F238E27FC236}">
                    <a16:creationId xmlns:a16="http://schemas.microsoft.com/office/drawing/2014/main" id="{12B7751B-A212-AC85-CE2A-72AA7E66E8F4}"/>
                  </a:ext>
                </a:extLst>
              </p:cNvPr>
              <p:cNvGrpSpPr/>
              <p:nvPr/>
            </p:nvGrpSpPr>
            <p:grpSpPr>
              <a:xfrm>
                <a:off x="640080" y="1636833"/>
                <a:ext cx="10895481" cy="4776160"/>
                <a:chOff x="640080" y="1624641"/>
                <a:chExt cx="10895481" cy="4776160"/>
              </a:xfrm>
            </p:grpSpPr>
            <p:sp>
              <p:nvSpPr>
                <p:cNvPr id="43" name="Rectangle 6">
                  <a:extLst>
                    <a:ext uri="{FF2B5EF4-FFF2-40B4-BE49-F238E27FC236}">
                      <a16:creationId xmlns:a16="http://schemas.microsoft.com/office/drawing/2014/main" id="{E39C84F4-2B63-0555-C0A2-2FE9497085FF}"/>
                    </a:ext>
                  </a:extLst>
                </p:cNvPr>
                <p:cNvSpPr/>
                <p:nvPr/>
              </p:nvSpPr>
              <p:spPr>
                <a:xfrm>
                  <a:off x="640080" y="1633728"/>
                  <a:ext cx="411480" cy="4767073"/>
                </a:xfrm>
                <a:prstGeom prst="rect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baseline="-25000"/>
                </a:p>
              </p:txBody>
            </p:sp>
            <p:sp>
              <p:nvSpPr>
                <p:cNvPr id="44" name="Oval 7">
                  <a:extLst>
                    <a:ext uri="{FF2B5EF4-FFF2-40B4-BE49-F238E27FC236}">
                      <a16:creationId xmlns:a16="http://schemas.microsoft.com/office/drawing/2014/main" id="{BB46DABC-C7E3-C18B-FFA9-A6905775A8DD}"/>
                    </a:ext>
                  </a:extLst>
                </p:cNvPr>
                <p:cNvSpPr/>
                <p:nvPr/>
              </p:nvSpPr>
              <p:spPr>
                <a:xfrm>
                  <a:off x="749808" y="1874520"/>
                  <a:ext cx="182880" cy="182880"/>
                </a:xfrm>
                <a:prstGeom prst="ellipse">
                  <a:avLst/>
                </a:prstGeom>
                <a:solidFill>
                  <a:srgbClr val="DCDCDC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baseline="-25000"/>
                </a:p>
              </p:txBody>
            </p:sp>
            <p:sp>
              <p:nvSpPr>
                <p:cNvPr id="45" name="Oval 8">
                  <a:extLst>
                    <a:ext uri="{FF2B5EF4-FFF2-40B4-BE49-F238E27FC236}">
                      <a16:creationId xmlns:a16="http://schemas.microsoft.com/office/drawing/2014/main" id="{65D87746-76B7-06E8-6338-E7FA01A01833}"/>
                    </a:ext>
                  </a:extLst>
                </p:cNvPr>
                <p:cNvSpPr/>
                <p:nvPr/>
              </p:nvSpPr>
              <p:spPr>
                <a:xfrm>
                  <a:off x="749808" y="2331720"/>
                  <a:ext cx="182880" cy="182880"/>
                </a:xfrm>
                <a:prstGeom prst="ellipse">
                  <a:avLst/>
                </a:prstGeom>
                <a:solidFill>
                  <a:srgbClr val="6EA0DC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6" name="Oval 9">
                  <a:extLst>
                    <a:ext uri="{FF2B5EF4-FFF2-40B4-BE49-F238E27FC236}">
                      <a16:creationId xmlns:a16="http://schemas.microsoft.com/office/drawing/2014/main" id="{4CB2EF27-0024-2A11-46F6-3003DDC4E6DE}"/>
                    </a:ext>
                  </a:extLst>
                </p:cNvPr>
                <p:cNvSpPr/>
                <p:nvPr/>
              </p:nvSpPr>
              <p:spPr>
                <a:xfrm>
                  <a:off x="749808" y="2788920"/>
                  <a:ext cx="182880" cy="182880"/>
                </a:xfrm>
                <a:prstGeom prst="ellipse">
                  <a:avLst/>
                </a:prstGeom>
                <a:solidFill>
                  <a:srgbClr val="64C8B4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baseline="-25000"/>
                </a:p>
              </p:txBody>
            </p:sp>
            <p:sp>
              <p:nvSpPr>
                <p:cNvPr id="47" name="Oval 10">
                  <a:extLst>
                    <a:ext uri="{FF2B5EF4-FFF2-40B4-BE49-F238E27FC236}">
                      <a16:creationId xmlns:a16="http://schemas.microsoft.com/office/drawing/2014/main" id="{184D51E6-A4E7-CC6D-A8C1-331A081129C3}"/>
                    </a:ext>
                  </a:extLst>
                </p:cNvPr>
                <p:cNvSpPr/>
                <p:nvPr/>
              </p:nvSpPr>
              <p:spPr>
                <a:xfrm>
                  <a:off x="749808" y="3246120"/>
                  <a:ext cx="182880" cy="182880"/>
                </a:xfrm>
                <a:prstGeom prst="ellipse">
                  <a:avLst/>
                </a:prstGeom>
                <a:solidFill>
                  <a:srgbClr val="F0AA5A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8" name="Oval 11">
                  <a:extLst>
                    <a:ext uri="{FF2B5EF4-FFF2-40B4-BE49-F238E27FC236}">
                      <a16:creationId xmlns:a16="http://schemas.microsoft.com/office/drawing/2014/main" id="{B6270D9D-0F06-5050-2FE4-77A4EC5FE70B}"/>
                    </a:ext>
                  </a:extLst>
                </p:cNvPr>
                <p:cNvSpPr/>
                <p:nvPr/>
              </p:nvSpPr>
              <p:spPr>
                <a:xfrm>
                  <a:off x="749808" y="3703320"/>
                  <a:ext cx="182880" cy="182880"/>
                </a:xfrm>
                <a:prstGeom prst="ellipse">
                  <a:avLst/>
                </a:prstGeom>
                <a:solidFill>
                  <a:srgbClr val="DC788C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baseline="-25000"/>
                </a:p>
              </p:txBody>
            </p:sp>
            <p:sp>
              <p:nvSpPr>
                <p:cNvPr id="49" name="Rectangle 12">
                  <a:extLst>
                    <a:ext uri="{FF2B5EF4-FFF2-40B4-BE49-F238E27FC236}">
                      <a16:creationId xmlns:a16="http://schemas.microsoft.com/office/drawing/2014/main" id="{11B28A53-4734-E814-1681-547F5AA8EDF1}"/>
                    </a:ext>
                  </a:extLst>
                </p:cNvPr>
                <p:cNvSpPr/>
                <p:nvPr/>
              </p:nvSpPr>
              <p:spPr>
                <a:xfrm>
                  <a:off x="1051560" y="1633729"/>
                  <a:ext cx="1874520" cy="4754879"/>
                </a:xfrm>
                <a:prstGeom prst="rect">
                  <a:avLst/>
                </a:prstGeom>
                <a:solidFill>
                  <a:srgbClr val="D9D9D9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baseline="-25000" dirty="0"/>
                </a:p>
              </p:txBody>
            </p:sp>
            <p:sp>
              <p:nvSpPr>
                <p:cNvPr id="50" name="Rectangle 19">
                  <a:extLst>
                    <a:ext uri="{FF2B5EF4-FFF2-40B4-BE49-F238E27FC236}">
                      <a16:creationId xmlns:a16="http://schemas.microsoft.com/office/drawing/2014/main" id="{0D75CE4E-C010-AB75-2BFA-08986EAC8F16}"/>
                    </a:ext>
                  </a:extLst>
                </p:cNvPr>
                <p:cNvSpPr/>
                <p:nvPr/>
              </p:nvSpPr>
              <p:spPr>
                <a:xfrm>
                  <a:off x="2910026" y="1624641"/>
                  <a:ext cx="8625535" cy="4754881"/>
                </a:xfrm>
                <a:prstGeom prst="rect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baseline="-25000" dirty="0"/>
                </a:p>
              </p:txBody>
            </p:sp>
          </p:grp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DB53B4DB-B263-115B-F832-74DA7779F3FB}"/>
                  </a:ext>
                </a:extLst>
              </p:cNvPr>
              <p:cNvSpPr txBox="1"/>
              <p:nvPr/>
            </p:nvSpPr>
            <p:spPr>
              <a:xfrm>
                <a:off x="1234440" y="1755648"/>
                <a:ext cx="991512" cy="326639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r>
                  <a:rPr sz="1300" dirty="0">
                    <a:latin typeface="Malgun Gothic"/>
                  </a:rPr>
                  <a:t>EXPLORER</a:t>
                </a: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1B9B216F-427D-7C54-FA61-8A35BA515959}"/>
                  </a:ext>
                </a:extLst>
              </p:cNvPr>
              <p:cNvSpPr txBox="1"/>
              <p:nvPr/>
            </p:nvSpPr>
            <p:spPr>
              <a:xfrm>
                <a:off x="1216152" y="2103119"/>
                <a:ext cx="1514633" cy="343831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 sz="1400">
                    <a:solidFill>
                      <a:srgbClr val="D2DCEB"/>
                    </a:solidFill>
                    <a:latin typeface="Malgun Gothic"/>
                  </a:defRPr>
                </a:pPr>
                <a:r>
                  <a:rPr dirty="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1. </a:t>
                </a:r>
                <a:r>
                  <a:rPr lang="ko-KR" altLang="en-US" dirty="0" err="1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데이터크롤링</a:t>
                </a:r>
                <a:endParaRPr dirty="0">
                  <a:solidFill>
                    <a:schemeClr val="tx1">
                      <a:lumMod val="95000"/>
                      <a:lumOff val="5000"/>
                    </a:schemeClr>
                  </a:solidFill>
                </a:endParaRP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2F948C32-26BE-A882-0389-C25FD7F9DFE0}"/>
                  </a:ext>
                </a:extLst>
              </p:cNvPr>
              <p:cNvSpPr txBox="1"/>
              <p:nvPr/>
            </p:nvSpPr>
            <p:spPr>
              <a:xfrm>
                <a:off x="1216152" y="2450592"/>
                <a:ext cx="806412" cy="343831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 sz="1400">
                    <a:solidFill>
                      <a:srgbClr val="D2DCEB"/>
                    </a:solidFill>
                    <a:latin typeface="Malgun Gothic"/>
                  </a:defRPr>
                </a:pPr>
                <a:r>
                  <a:rPr dirty="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2.</a:t>
                </a:r>
                <a:r>
                  <a:rPr lang="en-US" dirty="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 ERD</a:t>
                </a:r>
                <a:r>
                  <a:rPr dirty="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 </a:t>
                </a: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9BC95F69-36AE-2655-6636-E4DB427FD590}"/>
                  </a:ext>
                </a:extLst>
              </p:cNvPr>
              <p:cNvSpPr txBox="1"/>
              <p:nvPr/>
            </p:nvSpPr>
            <p:spPr>
              <a:xfrm>
                <a:off x="1216152" y="2798064"/>
                <a:ext cx="191138" cy="343831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 sz="1400">
                    <a:solidFill>
                      <a:srgbClr val="D2DCEB"/>
                    </a:solidFill>
                    <a:latin typeface="Malgun Gothic"/>
                  </a:defRPr>
                </a:pPr>
                <a:endParaRPr dirty="0"/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FDAD0641-F57F-B802-6CB9-A788EA069205}"/>
                  </a:ext>
                </a:extLst>
              </p:cNvPr>
              <p:cNvSpPr txBox="1"/>
              <p:nvPr/>
            </p:nvSpPr>
            <p:spPr>
              <a:xfrm>
                <a:off x="1216152" y="3145536"/>
                <a:ext cx="191138" cy="343831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 sz="1400">
                    <a:solidFill>
                      <a:srgbClr val="D2DCEB"/>
                    </a:solidFill>
                    <a:latin typeface="Malgun Gothic"/>
                  </a:defRPr>
                </a:pPr>
                <a:endParaRPr dirty="0"/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E1AA81D5-9278-9BFD-516F-74C515AABCE9}"/>
                  </a:ext>
                </a:extLst>
              </p:cNvPr>
              <p:cNvSpPr txBox="1"/>
              <p:nvPr/>
            </p:nvSpPr>
            <p:spPr>
              <a:xfrm>
                <a:off x="1216152" y="3493008"/>
                <a:ext cx="191138" cy="343831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 sz="1400">
                    <a:solidFill>
                      <a:srgbClr val="D2DCEB"/>
                    </a:solidFill>
                    <a:latin typeface="Malgun Gothic"/>
                  </a:defRPr>
                </a:pPr>
                <a:endParaRPr dirty="0"/>
              </a:p>
            </p:txBody>
          </p:sp>
          <p:sp>
            <p:nvSpPr>
              <p:cNvPr id="40" name="Rectangle 20">
                <a:extLst>
                  <a:ext uri="{FF2B5EF4-FFF2-40B4-BE49-F238E27FC236}">
                    <a16:creationId xmlns:a16="http://schemas.microsoft.com/office/drawing/2014/main" id="{F530F300-D318-63FC-E0CC-C1FCA098EB51}"/>
                  </a:ext>
                </a:extLst>
              </p:cNvPr>
              <p:cNvSpPr/>
              <p:nvPr/>
            </p:nvSpPr>
            <p:spPr>
              <a:xfrm>
                <a:off x="2910026" y="1645920"/>
                <a:ext cx="8641589" cy="477150"/>
              </a:xfrm>
              <a:prstGeom prst="rect">
                <a:avLst/>
              </a:prstGeom>
              <a:solidFill>
                <a:srgbClr val="595959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20B8C168-A0A2-DD6E-710F-30469B424BAA}"/>
                  </a:ext>
                </a:extLst>
              </p:cNvPr>
              <p:cNvSpPr txBox="1"/>
              <p:nvPr/>
            </p:nvSpPr>
            <p:spPr>
              <a:xfrm>
                <a:off x="3566160" y="1719072"/>
                <a:ext cx="4921398" cy="343831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r>
                  <a:rPr lang="en-US" sz="1400" dirty="0">
                    <a:solidFill>
                      <a:srgbClr val="C8D7EB"/>
                    </a:solidFill>
                    <a:latin typeface="Consolas"/>
                  </a:rPr>
                  <a:t>System_architecture</a:t>
                </a:r>
                <a:r>
                  <a:rPr sz="1400" dirty="0">
                    <a:solidFill>
                      <a:srgbClr val="C8D7EB"/>
                    </a:solidFill>
                    <a:latin typeface="Consolas"/>
                  </a:rPr>
                  <a:t>.py — Python 3.10 • VS Code</a:t>
                </a: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70F5A4E4-49FC-2C90-CB8A-1E55ED4AEE7A}"/>
                  </a:ext>
                </a:extLst>
              </p:cNvPr>
              <p:cNvSpPr txBox="1"/>
              <p:nvPr/>
            </p:nvSpPr>
            <p:spPr>
              <a:xfrm>
                <a:off x="3611880" y="2607390"/>
                <a:ext cx="7573975" cy="99710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defRPr sz="1600">
                    <a:solidFill>
                      <a:srgbClr val="96C8FF"/>
                    </a:solidFill>
                    <a:latin typeface="Consolas"/>
                  </a:defRPr>
                </a:pPr>
                <a:r>
                  <a:rPr sz="2000" dirty="0">
                    <a:latin typeface="둥근모꼴" panose="020B0500000000000000" pitchFamily="50" charset="-127"/>
                    <a:ea typeface="둥근모꼴" panose="020B0500000000000000" pitchFamily="50" charset="-127"/>
                    <a:cs typeface="둥근모꼴" panose="020B0500000000000000" pitchFamily="50" charset="-127"/>
                  </a:rPr>
                  <a:t>#</a:t>
                </a:r>
                <a:r>
                  <a:rPr lang="ko-KR" altLang="en-US" sz="2000" dirty="0">
                    <a:latin typeface="둥근모꼴" panose="020B0500000000000000" pitchFamily="50" charset="-127"/>
                    <a:ea typeface="둥근모꼴" panose="020B0500000000000000" pitchFamily="50" charset="-127"/>
                    <a:cs typeface="둥근모꼴" panose="020B0500000000000000" pitchFamily="50" charset="-127"/>
                  </a:rPr>
                  <a:t>대한민국 국토교통 통계누리</a:t>
                </a:r>
                <a:endParaRPr sz="2000" dirty="0"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endParaRPr>
              </a:p>
              <a:p>
                <a:pPr>
                  <a:defRPr sz="1600">
                    <a:solidFill>
                      <a:srgbClr val="DFE6F3"/>
                    </a:solidFill>
                    <a:latin typeface="Consolas"/>
                  </a:defRPr>
                </a:pPr>
                <a:r>
                  <a:rPr lang="en-US" altLang="ko-KR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둥근모꼴" panose="020B0500000000000000" pitchFamily="50" charset="-127"/>
                    <a:ea typeface="둥근모꼴" panose="020B0500000000000000" pitchFamily="50" charset="-127"/>
                    <a:cs typeface="둥근모꼴" panose="020B0500000000000000" pitchFamily="50" charset="-127"/>
                  </a:rPr>
                  <a:t>#</a:t>
                </a:r>
                <a:r>
                  <a:rPr lang="ko-KR" altLang="en-US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둥근모꼴" panose="020B0500000000000000" pitchFamily="50" charset="-127"/>
                    <a:ea typeface="둥근모꼴" panose="020B0500000000000000" pitchFamily="50" charset="-127"/>
                    <a:cs typeface="둥근모꼴" panose="020B0500000000000000" pitchFamily="50" charset="-127"/>
                  </a:rPr>
                  <a:t> 자동차등록 현황 보고</a:t>
                </a:r>
                <a:endParaRPr lang="en-US" altLang="ko-KR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endParaRPr>
              </a:p>
              <a:p>
                <a:pPr>
                  <a:defRPr sz="1600">
                    <a:solidFill>
                      <a:srgbClr val="DFE6F3"/>
                    </a:solidFill>
                    <a:latin typeface="Consolas"/>
                  </a:defRPr>
                </a:pPr>
                <a:r>
                  <a:rPr lang="en-US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둥근모꼴" panose="020B0500000000000000" pitchFamily="50" charset="-127"/>
                    <a:ea typeface="둥근모꼴" panose="020B0500000000000000" pitchFamily="50" charset="-127"/>
                    <a:cs typeface="둥근모꼴" panose="020B0500000000000000" pitchFamily="50" charset="-127"/>
                  </a:rPr>
                  <a:t># </a:t>
                </a:r>
                <a:r>
                  <a:rPr lang="ko-KR" altLang="en-US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둥근모꼴" panose="020B0500000000000000" pitchFamily="50" charset="-127"/>
                    <a:ea typeface="둥근모꼴" panose="020B0500000000000000" pitchFamily="50" charset="-127"/>
                    <a:cs typeface="둥근모꼴" panose="020B0500000000000000" pitchFamily="50" charset="-127"/>
                  </a:rPr>
                  <a:t>월별 데이터 </a:t>
                </a:r>
                <a:r>
                  <a:rPr lang="ko-KR" altLang="en-US" dirty="0" err="1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둥근모꼴" panose="020B0500000000000000" pitchFamily="50" charset="-127"/>
                    <a:ea typeface="둥근모꼴" panose="020B0500000000000000" pitchFamily="50" charset="-127"/>
                    <a:cs typeface="둥근모꼴" panose="020B0500000000000000" pitchFamily="50" charset="-127"/>
                  </a:rPr>
                  <a:t>크롤링</a:t>
                </a:r>
                <a:r>
                  <a:rPr lang="en-US" altLang="ko-KR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둥근모꼴" panose="020B0500000000000000" pitchFamily="50" charset="-127"/>
                    <a:ea typeface="둥근모꼴" panose="020B0500000000000000" pitchFamily="50" charset="-127"/>
                    <a:cs typeface="둥근모꼴" panose="020B0500000000000000" pitchFamily="50" charset="-127"/>
                  </a:rPr>
                  <a:t>(2023.08~2025.08)</a:t>
                </a:r>
                <a:endParaRPr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endParaRPr>
              </a:p>
            </p:txBody>
          </p:sp>
        </p:grp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A66AC6FE-40AD-AAD4-53AF-C968595BDD90}"/>
                </a:ext>
              </a:extLst>
            </p:cNvPr>
            <p:cNvSpPr txBox="1"/>
            <p:nvPr/>
          </p:nvSpPr>
          <p:spPr>
            <a:xfrm>
              <a:off x="4025196" y="4048028"/>
              <a:ext cx="7320092" cy="113877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 sz="1600">
                  <a:solidFill>
                    <a:srgbClr val="96C8FF"/>
                  </a:solidFill>
                  <a:latin typeface="Consolas"/>
                </a:defRPr>
              </a:pPr>
              <a:r>
                <a:rPr sz="2000" dirty="0"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#</a:t>
              </a:r>
              <a:r>
                <a:rPr lang="en-US" sz="2000" dirty="0"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FAQ</a:t>
              </a:r>
              <a:endParaRPr sz="2000" dirty="0"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endParaRPr>
            </a:p>
            <a:p>
              <a:pPr>
                <a:defRPr sz="1600">
                  <a:solidFill>
                    <a:srgbClr val="DFE6F3"/>
                  </a:solidFill>
                  <a:latin typeface="Consolas"/>
                </a:defRPr>
              </a:pPr>
              <a:r>
                <a:rPr lang="en-US" altLang="ko-KR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# </a:t>
              </a:r>
              <a:r>
                <a:rPr lang="ko-KR" altLang="en-US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현대</a:t>
              </a:r>
              <a:r>
                <a:rPr lang="en-US" altLang="ko-KR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, </a:t>
              </a:r>
              <a:r>
                <a:rPr lang="ko-KR" altLang="en-US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기아 공식 홈페이지</a:t>
              </a:r>
              <a:endParaRPr lang="en-US" altLang="ko-KR" dirty="0">
                <a:solidFill>
                  <a:schemeClr val="tx1">
                    <a:lumMod val="95000"/>
                    <a:lumOff val="5000"/>
                  </a:schemeClr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endParaRPr>
            </a:p>
            <a:p>
              <a:pPr>
                <a:defRPr sz="1600">
                  <a:solidFill>
                    <a:srgbClr val="DFE6F3"/>
                  </a:solidFill>
                  <a:latin typeface="Consolas"/>
                </a:defRPr>
              </a:pPr>
              <a:r>
                <a:rPr lang="en-US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# </a:t>
              </a:r>
              <a:r>
                <a:rPr lang="ko-KR" altLang="en-US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브랜드별 </a:t>
              </a:r>
              <a:r>
                <a:rPr lang="en-US" altLang="ko-KR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FAQ </a:t>
              </a:r>
              <a:r>
                <a:rPr lang="ko-KR" altLang="en-US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및 카테고리 데이터 </a:t>
              </a:r>
              <a:r>
                <a:rPr lang="ko-KR" altLang="en-US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크롤링</a:t>
              </a:r>
              <a:endParaRPr lang="en-US" altLang="ko-KR" dirty="0">
                <a:solidFill>
                  <a:schemeClr val="tx1">
                    <a:lumMod val="95000"/>
                    <a:lumOff val="5000"/>
                  </a:schemeClr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endParaRPr>
            </a:p>
            <a:p>
              <a:pPr>
                <a:defRPr sz="1600">
                  <a:solidFill>
                    <a:srgbClr val="DFE6F3"/>
                  </a:solidFill>
                  <a:latin typeface="Consolas"/>
                </a:defRPr>
              </a:pPr>
              <a:endParaRPr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179DAA53-56AF-8DD1-578D-08CB38C15AC3}"/>
                </a:ext>
              </a:extLst>
            </p:cNvPr>
            <p:cNvSpPr txBox="1"/>
            <p:nvPr/>
          </p:nvSpPr>
          <p:spPr>
            <a:xfrm>
              <a:off x="4009680" y="2781118"/>
              <a:ext cx="6138948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 sz="1600">
                  <a:solidFill>
                    <a:srgbClr val="96C8FF"/>
                  </a:solidFill>
                  <a:latin typeface="Consolas"/>
                </a:defRPr>
              </a:pPr>
              <a:r>
                <a:rPr lang="en-US" altLang="ko-KR" sz="2800" b="1" dirty="0"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#DATA CRAWLING</a:t>
              </a:r>
              <a:endParaRPr lang="ko-KR" altLang="en-US" sz="2800" b="1" dirty="0"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22AD3817-135B-A4C9-BD95-2345F0CF8E3D}"/>
                </a:ext>
              </a:extLst>
            </p:cNvPr>
            <p:cNvSpPr txBox="1"/>
            <p:nvPr/>
          </p:nvSpPr>
          <p:spPr>
            <a:xfrm>
              <a:off x="4009680" y="4953302"/>
              <a:ext cx="6138948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 sz="1600">
                  <a:solidFill>
                    <a:srgbClr val="96C8FF"/>
                  </a:solidFill>
                  <a:latin typeface="Consolas"/>
                </a:defRPr>
              </a:pPr>
              <a:r>
                <a:rPr lang="en-US" altLang="ko-KR" sz="2800" b="1" dirty="0"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#DATABASE(SQL)</a:t>
              </a:r>
              <a:endParaRPr lang="ko-KR" altLang="en-US" sz="2800" b="1" dirty="0"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5F06DA66-70FF-345C-00E1-58BB24BB1D03}"/>
                </a:ext>
              </a:extLst>
            </p:cNvPr>
            <p:cNvSpPr txBox="1"/>
            <p:nvPr/>
          </p:nvSpPr>
          <p:spPr>
            <a:xfrm>
              <a:off x="4009680" y="5301099"/>
              <a:ext cx="7320092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 sz="1600">
                  <a:solidFill>
                    <a:srgbClr val="96C8FF"/>
                  </a:solidFill>
                  <a:latin typeface="Consolas"/>
                </a:defRPr>
              </a:pPr>
              <a:r>
                <a:rPr dirty="0">
                  <a:solidFill>
                    <a:srgbClr val="FFC000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#</a:t>
              </a:r>
              <a:r>
                <a:rPr lang="en-US" dirty="0">
                  <a:solidFill>
                    <a:srgbClr val="FFC000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 </a:t>
              </a:r>
              <a:r>
                <a:rPr lang="en-US" dirty="0" err="1">
                  <a:solidFill>
                    <a:srgbClr val="FFC000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car_registeration</a:t>
              </a:r>
              <a:r>
                <a:rPr lang="en-US" dirty="0">
                  <a:solidFill>
                    <a:srgbClr val="FFC000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 </a:t>
              </a:r>
              <a:r>
                <a:rPr lang="en-US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Table: </a:t>
              </a:r>
              <a:r>
                <a:rPr lang="ko-KR" altLang="en-US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월</a:t>
              </a:r>
              <a:r>
                <a:rPr lang="en-US" altLang="ko-KR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,</a:t>
              </a:r>
              <a:r>
                <a:rPr lang="ko-KR" altLang="en-US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시도</a:t>
              </a:r>
              <a:r>
                <a:rPr lang="en-US" altLang="ko-KR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, </a:t>
              </a:r>
              <a:r>
                <a:rPr lang="ko-KR" altLang="en-US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시군구</a:t>
              </a:r>
              <a:r>
                <a:rPr lang="en-US" altLang="ko-KR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, </a:t>
              </a:r>
              <a:r>
                <a:rPr lang="ko-KR" altLang="en-US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차종별 등록현황</a:t>
              </a:r>
              <a:r>
                <a:rPr lang="en-US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 </a:t>
              </a:r>
              <a:endParaRPr dirty="0">
                <a:solidFill>
                  <a:schemeClr val="tx1">
                    <a:lumMod val="95000"/>
                    <a:lumOff val="5000"/>
                  </a:schemeClr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endParaRPr>
            </a:p>
            <a:p>
              <a:pPr>
                <a:defRPr sz="1600">
                  <a:solidFill>
                    <a:srgbClr val="DFE6F3"/>
                  </a:solidFill>
                  <a:latin typeface="Consolas"/>
                </a:defRPr>
              </a:pPr>
              <a:r>
                <a:rPr lang="en-US" altLang="ko-KR" dirty="0">
                  <a:solidFill>
                    <a:srgbClr val="FFC000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# region </a:t>
              </a:r>
              <a:r>
                <a:rPr lang="en-US" altLang="ko-KR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Table: </a:t>
              </a:r>
              <a:r>
                <a:rPr lang="ko-KR" altLang="en-US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시도</a:t>
              </a:r>
              <a:r>
                <a:rPr lang="en-US" altLang="ko-KR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, </a:t>
              </a:r>
              <a:r>
                <a:rPr lang="ko-KR" altLang="en-US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시군구</a:t>
              </a:r>
              <a:endParaRPr lang="en-US" altLang="ko-KR" dirty="0">
                <a:solidFill>
                  <a:schemeClr val="tx1">
                    <a:lumMod val="95000"/>
                    <a:lumOff val="5000"/>
                  </a:schemeClr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endParaRPr>
            </a:p>
            <a:p>
              <a:pPr>
                <a:defRPr sz="1600">
                  <a:solidFill>
                    <a:srgbClr val="DFE6F3"/>
                  </a:solidFill>
                  <a:latin typeface="Consolas"/>
                </a:defRPr>
              </a:pPr>
              <a:r>
                <a:rPr lang="en-US" dirty="0">
                  <a:solidFill>
                    <a:srgbClr val="FFC000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# </a:t>
              </a:r>
              <a:r>
                <a:rPr lang="en-US" dirty="0" err="1">
                  <a:solidFill>
                    <a:srgbClr val="FFC000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faq</a:t>
              </a:r>
              <a:r>
                <a:rPr lang="en-US" dirty="0">
                  <a:solidFill>
                    <a:srgbClr val="FFC000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 </a:t>
              </a:r>
              <a:r>
                <a:rPr lang="en-US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Table: </a:t>
              </a:r>
              <a:r>
                <a:rPr lang="ko-KR" altLang="en-US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브랜드</a:t>
              </a:r>
              <a:r>
                <a:rPr lang="en-US" altLang="ko-KR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(</a:t>
              </a:r>
              <a:r>
                <a:rPr lang="ko-KR" altLang="en-US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현대</a:t>
              </a:r>
              <a:r>
                <a:rPr lang="en-US" altLang="ko-KR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/</a:t>
              </a:r>
              <a:r>
                <a:rPr lang="ko-KR" altLang="en-US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기아</a:t>
              </a:r>
              <a:r>
                <a:rPr lang="en-US" altLang="ko-KR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), </a:t>
              </a:r>
              <a:r>
                <a:rPr lang="ko-KR" altLang="en-US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카테고리</a:t>
              </a:r>
              <a:r>
                <a:rPr lang="en-US" altLang="ko-KR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, </a:t>
              </a:r>
              <a:r>
                <a:rPr lang="ko-KR" altLang="en-US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질문 답변 저장</a:t>
              </a:r>
              <a:endParaRPr dirty="0">
                <a:solidFill>
                  <a:schemeClr val="tx1">
                    <a:lumMod val="95000"/>
                    <a:lumOff val="5000"/>
                  </a:schemeClr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C571A86-0400-3D3B-6427-FFC5B2D937E0}"/>
              </a:ext>
            </a:extLst>
          </p:cNvPr>
          <p:cNvSpPr txBox="1"/>
          <p:nvPr/>
        </p:nvSpPr>
        <p:spPr>
          <a:xfrm>
            <a:off x="1645920" y="320040"/>
            <a:ext cx="8084264" cy="7694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4400" b="1" dirty="0">
                <a:solidFill>
                  <a:srgbClr val="0000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SKN 20 - 1st project - 3TEAM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DEF0C6E-27EE-9F28-1C94-CD1AFE410DA6}"/>
              </a:ext>
            </a:extLst>
          </p:cNvPr>
          <p:cNvSpPr/>
          <p:nvPr/>
        </p:nvSpPr>
        <p:spPr>
          <a:xfrm>
            <a:off x="0" y="1188720"/>
            <a:ext cx="12191695" cy="109728"/>
          </a:xfrm>
          <a:prstGeom prst="rect">
            <a:avLst/>
          </a:prstGeom>
          <a:solidFill>
            <a:srgbClr val="F59A2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52B0C2E-802D-1617-8E51-F28C0FD1A4D8}"/>
              </a:ext>
            </a:extLst>
          </p:cNvPr>
          <p:cNvSpPr txBox="1"/>
          <p:nvPr/>
        </p:nvSpPr>
        <p:spPr>
          <a:xfrm>
            <a:off x="865246" y="1507008"/>
            <a:ext cx="184731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 sz="2800" b="1" dirty="0">
              <a:solidFill>
                <a:srgbClr val="000000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925F7BD-A8C2-7B27-999D-C2E60FD4DD97}"/>
              </a:ext>
            </a:extLst>
          </p:cNvPr>
          <p:cNvSpPr txBox="1"/>
          <p:nvPr/>
        </p:nvSpPr>
        <p:spPr>
          <a:xfrm>
            <a:off x="865246" y="1507008"/>
            <a:ext cx="2664512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ko-KR" altLang="en-US" sz="2800" b="1" dirty="0" err="1">
                <a:solidFill>
                  <a:srgbClr val="0000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시스템아키텍쳐</a:t>
            </a:r>
            <a:endParaRPr sz="2800" b="1" dirty="0">
              <a:solidFill>
                <a:srgbClr val="000000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32C13763-4F8A-7FC2-D3FF-DC67D2FCCDC0}"/>
              </a:ext>
            </a:extLst>
          </p:cNvPr>
          <p:cNvGrpSpPr/>
          <p:nvPr/>
        </p:nvGrpSpPr>
        <p:grpSpPr>
          <a:xfrm>
            <a:off x="382720" y="320040"/>
            <a:ext cx="1097280" cy="707994"/>
            <a:chOff x="382720" y="320040"/>
            <a:chExt cx="1097280" cy="707994"/>
          </a:xfrm>
        </p:grpSpPr>
        <p:sp>
          <p:nvSpPr>
            <p:cNvPr id="7" name="Rounded Rectangle 2">
              <a:extLst>
                <a:ext uri="{FF2B5EF4-FFF2-40B4-BE49-F238E27FC236}">
                  <a16:creationId xmlns:a16="http://schemas.microsoft.com/office/drawing/2014/main" id="{96886B94-DA84-4087-5AAF-AC38035C7F9C}"/>
                </a:ext>
              </a:extLst>
            </p:cNvPr>
            <p:cNvSpPr/>
            <p:nvPr/>
          </p:nvSpPr>
          <p:spPr>
            <a:xfrm>
              <a:off x="411480" y="320040"/>
              <a:ext cx="603504" cy="288036"/>
            </a:xfrm>
            <a:prstGeom prst="roundRect">
              <a:avLst/>
            </a:prstGeom>
            <a:solidFill>
              <a:srgbClr val="ECDD7D"/>
            </a:solidFill>
            <a:ln w="19050">
              <a:solidFill>
                <a:srgbClr val="C8BE78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ounded Rectangle 1">
              <a:extLst>
                <a:ext uri="{FF2B5EF4-FFF2-40B4-BE49-F238E27FC236}">
                  <a16:creationId xmlns:a16="http://schemas.microsoft.com/office/drawing/2014/main" id="{A9947110-2AC4-C07C-80D9-3B3B47867BB9}"/>
                </a:ext>
              </a:extLst>
            </p:cNvPr>
            <p:cNvSpPr/>
            <p:nvPr/>
          </p:nvSpPr>
          <p:spPr>
            <a:xfrm>
              <a:off x="382720" y="433674"/>
              <a:ext cx="1097280" cy="594360"/>
            </a:xfrm>
            <a:prstGeom prst="roundRect">
              <a:avLst/>
            </a:prstGeom>
            <a:solidFill>
              <a:srgbClr val="FAF4BA"/>
            </a:solidFill>
            <a:ln w="19050">
              <a:solidFill>
                <a:srgbClr val="C8BE78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78" name="TextBox 77">
            <a:extLst>
              <a:ext uri="{FF2B5EF4-FFF2-40B4-BE49-F238E27FC236}">
                <a16:creationId xmlns:a16="http://schemas.microsoft.com/office/drawing/2014/main" id="{14DA06EE-E182-7532-3A02-D3C0227496C9}"/>
              </a:ext>
            </a:extLst>
          </p:cNvPr>
          <p:cNvSpPr txBox="1"/>
          <p:nvPr/>
        </p:nvSpPr>
        <p:spPr>
          <a:xfrm>
            <a:off x="1377365" y="3372484"/>
            <a:ext cx="1526380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D2DCEB"/>
                </a:solidFill>
                <a:latin typeface="Malgun Gothic"/>
              </a:defRPr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3</a:t>
            </a:r>
            <a:r>
              <a:rPr dirty="0">
                <a:solidFill>
                  <a:schemeClr val="tx1">
                    <a:lumMod val="95000"/>
                    <a:lumOff val="5000"/>
                  </a:schemeClr>
                </a:solidFill>
              </a:rPr>
              <a:t>.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ko-KR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사용프로그램</a:t>
            </a:r>
            <a:r>
              <a:rPr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417037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0E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7720940-EDD5-111E-16E0-179B5347D7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32DA4B8-1BA9-3EC9-5169-1F0BF004E461}"/>
              </a:ext>
            </a:extLst>
          </p:cNvPr>
          <p:cNvSpPr txBox="1"/>
          <p:nvPr/>
        </p:nvSpPr>
        <p:spPr>
          <a:xfrm>
            <a:off x="1645920" y="320040"/>
            <a:ext cx="8084264" cy="7694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4400" b="1" dirty="0">
                <a:solidFill>
                  <a:srgbClr val="0000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SKN 20 - 1st project - 3TEAM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15862E4-17C5-0066-1AB4-05C484EBAE3B}"/>
              </a:ext>
            </a:extLst>
          </p:cNvPr>
          <p:cNvSpPr/>
          <p:nvPr/>
        </p:nvSpPr>
        <p:spPr>
          <a:xfrm>
            <a:off x="0" y="1188720"/>
            <a:ext cx="12191695" cy="109728"/>
          </a:xfrm>
          <a:prstGeom prst="rect">
            <a:avLst/>
          </a:prstGeom>
          <a:solidFill>
            <a:srgbClr val="F59A2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98D84F-3C97-278B-8D23-F76ED7D9CF7D}"/>
              </a:ext>
            </a:extLst>
          </p:cNvPr>
          <p:cNvSpPr txBox="1"/>
          <p:nvPr/>
        </p:nvSpPr>
        <p:spPr>
          <a:xfrm>
            <a:off x="865246" y="1507008"/>
            <a:ext cx="184731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 sz="2800" b="1" dirty="0">
              <a:solidFill>
                <a:srgbClr val="000000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18CAD3-2C27-76F5-2479-6C4860723064}"/>
              </a:ext>
            </a:extLst>
          </p:cNvPr>
          <p:cNvSpPr txBox="1"/>
          <p:nvPr/>
        </p:nvSpPr>
        <p:spPr>
          <a:xfrm>
            <a:off x="865246" y="1507008"/>
            <a:ext cx="723275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rgbClr val="0000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ERD</a:t>
            </a:r>
            <a:endParaRPr sz="2800" b="1" dirty="0">
              <a:solidFill>
                <a:srgbClr val="000000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4E5A971-21B7-E7BC-96D9-AE83AC61B407}"/>
              </a:ext>
            </a:extLst>
          </p:cNvPr>
          <p:cNvGrpSpPr/>
          <p:nvPr/>
        </p:nvGrpSpPr>
        <p:grpSpPr>
          <a:xfrm>
            <a:off x="382720" y="320040"/>
            <a:ext cx="1097280" cy="707994"/>
            <a:chOff x="382720" y="320040"/>
            <a:chExt cx="1097280" cy="707994"/>
          </a:xfrm>
        </p:grpSpPr>
        <p:sp>
          <p:nvSpPr>
            <p:cNvPr id="7" name="Rounded Rectangle 2">
              <a:extLst>
                <a:ext uri="{FF2B5EF4-FFF2-40B4-BE49-F238E27FC236}">
                  <a16:creationId xmlns:a16="http://schemas.microsoft.com/office/drawing/2014/main" id="{F0013207-9B04-940F-3A89-DF85B5F667CB}"/>
                </a:ext>
              </a:extLst>
            </p:cNvPr>
            <p:cNvSpPr/>
            <p:nvPr/>
          </p:nvSpPr>
          <p:spPr>
            <a:xfrm>
              <a:off x="411480" y="320040"/>
              <a:ext cx="603504" cy="288036"/>
            </a:xfrm>
            <a:prstGeom prst="roundRect">
              <a:avLst/>
            </a:prstGeom>
            <a:solidFill>
              <a:srgbClr val="ECDD7D"/>
            </a:solidFill>
            <a:ln w="19050">
              <a:solidFill>
                <a:srgbClr val="C8BE78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ounded Rectangle 1">
              <a:extLst>
                <a:ext uri="{FF2B5EF4-FFF2-40B4-BE49-F238E27FC236}">
                  <a16:creationId xmlns:a16="http://schemas.microsoft.com/office/drawing/2014/main" id="{9573B0EC-FE85-8F07-C2B2-629587BAC90B}"/>
                </a:ext>
              </a:extLst>
            </p:cNvPr>
            <p:cNvSpPr/>
            <p:nvPr/>
          </p:nvSpPr>
          <p:spPr>
            <a:xfrm>
              <a:off x="382720" y="433674"/>
              <a:ext cx="1097280" cy="594360"/>
            </a:xfrm>
            <a:prstGeom prst="roundRect">
              <a:avLst/>
            </a:prstGeom>
            <a:solidFill>
              <a:srgbClr val="FAF4BA"/>
            </a:solidFill>
            <a:ln w="19050">
              <a:solidFill>
                <a:srgbClr val="C8BE78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2" name="Picture 2">
            <a:extLst>
              <a:ext uri="{FF2B5EF4-FFF2-40B4-BE49-F238E27FC236}">
                <a16:creationId xmlns:a16="http://schemas.microsoft.com/office/drawing/2014/main" id="{9227BB81-608E-89D2-EF0C-4D20427E5D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8371" y="1718742"/>
            <a:ext cx="4439174" cy="4725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20">
            <a:extLst>
              <a:ext uri="{FF2B5EF4-FFF2-40B4-BE49-F238E27FC236}">
                <a16:creationId xmlns:a16="http://schemas.microsoft.com/office/drawing/2014/main" id="{FCC634A8-5171-988C-DDE3-5E602718E7C3}"/>
              </a:ext>
            </a:extLst>
          </p:cNvPr>
          <p:cNvSpPr txBox="1"/>
          <p:nvPr/>
        </p:nvSpPr>
        <p:spPr>
          <a:xfrm>
            <a:off x="957611" y="2404592"/>
            <a:ext cx="4945738" cy="2946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>
              <a:lnSpc>
                <a:spcPct val="99600"/>
              </a:lnSpc>
            </a:pPr>
            <a:r>
              <a:rPr lang="en-US" altLang="ko-KR" sz="2400" b="1" dirty="0"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region</a:t>
            </a:r>
            <a:r>
              <a:rPr lang="ko-KR" altLang="en-US" sz="2400" b="1" dirty="0"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 테이블의 각 지역마다</a:t>
            </a:r>
            <a:r>
              <a:rPr lang="en-US" altLang="ko-KR" sz="2400" b="1" dirty="0"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, </a:t>
            </a:r>
            <a:r>
              <a:rPr lang="ko-KR" altLang="en-US" sz="2400" b="1" dirty="0"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매월</a:t>
            </a:r>
            <a:r>
              <a:rPr lang="en-US" altLang="ko-KR" sz="2400" b="1" dirty="0"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(</a:t>
            </a:r>
            <a:r>
              <a:rPr lang="en-US" altLang="ko-KR" sz="2400" b="1" dirty="0" err="1"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report_month</a:t>
            </a:r>
            <a:r>
              <a:rPr lang="en-US" altLang="ko-KR" sz="2400" b="1" dirty="0"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)</a:t>
            </a:r>
            <a:r>
              <a:rPr lang="ko-KR" altLang="en-US" sz="2400" b="1" dirty="0"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의 차량 등록 현황을 집계하여 기록하는 테이블</a:t>
            </a:r>
            <a:r>
              <a:rPr lang="ko-KR" altLang="en-US" sz="2400" dirty="0"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입니다</a:t>
            </a:r>
            <a:r>
              <a:rPr lang="en-US" altLang="ko-KR" sz="2400" dirty="0"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.</a:t>
            </a:r>
          </a:p>
          <a:p>
            <a:pPr lvl="0">
              <a:lnSpc>
                <a:spcPct val="99600"/>
              </a:lnSpc>
            </a:pPr>
            <a:br>
              <a:rPr lang="en-US" altLang="ko-KR" sz="2400" dirty="0"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</a:br>
            <a:r>
              <a:rPr lang="ko-KR" altLang="en-US" sz="2400" dirty="0"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즉</a:t>
            </a:r>
            <a:r>
              <a:rPr lang="en-US" altLang="ko-KR" sz="2400" dirty="0"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, </a:t>
            </a:r>
            <a:r>
              <a:rPr lang="ko-KR" altLang="en-US" sz="2400" b="1" dirty="0"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지역별 </a:t>
            </a:r>
            <a:r>
              <a:rPr lang="en-US" altLang="ko-KR" sz="2400" b="1" dirty="0"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+ </a:t>
            </a:r>
            <a:r>
              <a:rPr lang="ko-KR" altLang="en-US" sz="2400" b="1" dirty="0"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월별 차량 등록 통계</a:t>
            </a:r>
            <a:r>
              <a:rPr lang="ko-KR" altLang="en-US" sz="2400" dirty="0"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를 관리하는 구조를 표현</a:t>
            </a:r>
            <a:endParaRPr lang="ko-KR" sz="2400" b="0" i="0" u="none" strike="noStrike" dirty="0"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748294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0E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5D6B003-8ECE-E95C-1C6A-2877BDC062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5BB0622-041C-C8B8-149B-56049EDCAEE5}"/>
              </a:ext>
            </a:extLst>
          </p:cNvPr>
          <p:cNvSpPr txBox="1"/>
          <p:nvPr/>
        </p:nvSpPr>
        <p:spPr>
          <a:xfrm>
            <a:off x="1645920" y="320040"/>
            <a:ext cx="8084264" cy="7694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4400" b="1" dirty="0">
                <a:solidFill>
                  <a:srgbClr val="0000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SKN 20 - 1st project - 3TEAM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52AF2E-1114-D34B-CC72-EE90C86BFC75}"/>
              </a:ext>
            </a:extLst>
          </p:cNvPr>
          <p:cNvSpPr/>
          <p:nvPr/>
        </p:nvSpPr>
        <p:spPr>
          <a:xfrm>
            <a:off x="0" y="1188720"/>
            <a:ext cx="12191695" cy="109728"/>
          </a:xfrm>
          <a:prstGeom prst="rect">
            <a:avLst/>
          </a:prstGeom>
          <a:solidFill>
            <a:srgbClr val="F59A2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94809A-F5A5-13BB-5868-D3672654B476}"/>
              </a:ext>
            </a:extLst>
          </p:cNvPr>
          <p:cNvSpPr txBox="1"/>
          <p:nvPr/>
        </p:nvSpPr>
        <p:spPr>
          <a:xfrm>
            <a:off x="865246" y="1507008"/>
            <a:ext cx="184731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 sz="2800" b="1" dirty="0">
              <a:solidFill>
                <a:srgbClr val="000000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8AF593-E32A-8ADA-C6D0-9CC5FF8C1AAF}"/>
              </a:ext>
            </a:extLst>
          </p:cNvPr>
          <p:cNvSpPr txBox="1"/>
          <p:nvPr/>
        </p:nvSpPr>
        <p:spPr>
          <a:xfrm>
            <a:off x="865246" y="1507008"/>
            <a:ext cx="2489784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ko-KR" altLang="en-US" sz="2800" b="1" dirty="0">
                <a:solidFill>
                  <a:srgbClr val="0000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사용 프로그램</a:t>
            </a:r>
            <a:endParaRPr sz="2800" b="1" dirty="0">
              <a:solidFill>
                <a:srgbClr val="000000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4A69F783-22E6-A87A-D998-307B74A3B319}"/>
              </a:ext>
            </a:extLst>
          </p:cNvPr>
          <p:cNvGrpSpPr/>
          <p:nvPr/>
        </p:nvGrpSpPr>
        <p:grpSpPr>
          <a:xfrm>
            <a:off x="382720" y="320040"/>
            <a:ext cx="1097280" cy="707994"/>
            <a:chOff x="382720" y="320040"/>
            <a:chExt cx="1097280" cy="707994"/>
          </a:xfrm>
        </p:grpSpPr>
        <p:sp>
          <p:nvSpPr>
            <p:cNvPr id="7" name="Rounded Rectangle 2">
              <a:extLst>
                <a:ext uri="{FF2B5EF4-FFF2-40B4-BE49-F238E27FC236}">
                  <a16:creationId xmlns:a16="http://schemas.microsoft.com/office/drawing/2014/main" id="{BEDB3B9F-F53F-6D84-B9DD-61149BC215A0}"/>
                </a:ext>
              </a:extLst>
            </p:cNvPr>
            <p:cNvSpPr/>
            <p:nvPr/>
          </p:nvSpPr>
          <p:spPr>
            <a:xfrm>
              <a:off x="411480" y="320040"/>
              <a:ext cx="603504" cy="288036"/>
            </a:xfrm>
            <a:prstGeom prst="roundRect">
              <a:avLst/>
            </a:prstGeom>
            <a:solidFill>
              <a:srgbClr val="ECDD7D"/>
            </a:solidFill>
            <a:ln w="19050">
              <a:solidFill>
                <a:srgbClr val="C8BE78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ounded Rectangle 1">
              <a:extLst>
                <a:ext uri="{FF2B5EF4-FFF2-40B4-BE49-F238E27FC236}">
                  <a16:creationId xmlns:a16="http://schemas.microsoft.com/office/drawing/2014/main" id="{F4366192-6601-FDC1-2801-9AF03BFE2A55}"/>
                </a:ext>
              </a:extLst>
            </p:cNvPr>
            <p:cNvSpPr/>
            <p:nvPr/>
          </p:nvSpPr>
          <p:spPr>
            <a:xfrm>
              <a:off x="382720" y="433674"/>
              <a:ext cx="1097280" cy="594360"/>
            </a:xfrm>
            <a:prstGeom prst="roundRect">
              <a:avLst/>
            </a:prstGeom>
            <a:solidFill>
              <a:srgbClr val="FAF4BA"/>
            </a:solidFill>
            <a:ln w="19050">
              <a:solidFill>
                <a:srgbClr val="C8BE78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pic>
        <p:nvPicPr>
          <p:cNvPr id="3" name="그림 2" descr="텍스트, 스크린샷, 도표,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8F791A36-90DC-070B-5213-6CABDF500E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5141" y="1507008"/>
            <a:ext cx="3671652" cy="516326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53EB1E7-8E37-58D1-B5E4-2B8BCE58CED6}"/>
              </a:ext>
            </a:extLst>
          </p:cNvPr>
          <p:cNvSpPr txBox="1"/>
          <p:nvPr/>
        </p:nvSpPr>
        <p:spPr>
          <a:xfrm>
            <a:off x="922645" y="2030228"/>
            <a:ext cx="2877711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rgbClr val="0000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Backend(Python)</a:t>
            </a:r>
          </a:p>
        </p:txBody>
      </p:sp>
      <p:sp>
        <p:nvSpPr>
          <p:cNvPr id="12" name="TextBox 20">
            <a:extLst>
              <a:ext uri="{FF2B5EF4-FFF2-40B4-BE49-F238E27FC236}">
                <a16:creationId xmlns:a16="http://schemas.microsoft.com/office/drawing/2014/main" id="{1FF522D5-DD8C-FE93-3753-88F8D247B923}"/>
              </a:ext>
            </a:extLst>
          </p:cNvPr>
          <p:cNvSpPr txBox="1"/>
          <p:nvPr/>
        </p:nvSpPr>
        <p:spPr>
          <a:xfrm>
            <a:off x="1008111" y="1450610"/>
            <a:ext cx="4945738" cy="2946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r>
              <a:rPr lang="en-US" altLang="ko-KR" sz="1600" dirty="0"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# </a:t>
            </a:r>
            <a:r>
              <a:rPr lang="ko-KR" altLang="en-US" sz="1600" dirty="0" err="1"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크롤링</a:t>
            </a:r>
            <a:r>
              <a:rPr lang="ko-KR" altLang="en-US" sz="1600" dirty="0"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 스크립트 실행 후 </a:t>
            </a:r>
            <a:r>
              <a:rPr lang="en-US" altLang="ko-KR" sz="1600" dirty="0"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DB </a:t>
            </a:r>
            <a:r>
              <a:rPr lang="ko-KR" altLang="en-US" sz="1600" dirty="0"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적재</a:t>
            </a:r>
          </a:p>
          <a:p>
            <a:r>
              <a:rPr lang="en-US" altLang="ko-KR" sz="1600" dirty="0"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# </a:t>
            </a:r>
            <a:r>
              <a:rPr lang="en-US" altLang="ko-KR" sz="1600" dirty="0" err="1"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Streamlit</a:t>
            </a:r>
            <a:r>
              <a:rPr lang="ko-KR" altLang="en-US" sz="1600" dirty="0"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과 연동해 </a:t>
            </a:r>
            <a:r>
              <a:rPr lang="en-US" altLang="ko-KR" sz="1600" dirty="0"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DB </a:t>
            </a:r>
            <a:r>
              <a:rPr lang="ko-KR" altLang="en-US" sz="1600" dirty="0"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조회 및 쿼리 처리</a:t>
            </a:r>
          </a:p>
          <a:p>
            <a:pPr lvl="0">
              <a:lnSpc>
                <a:spcPct val="99600"/>
              </a:lnSpc>
            </a:pPr>
            <a:endParaRPr lang="ko-KR" sz="1600" b="0" i="0" u="none" strike="noStrike" dirty="0"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9FA14EF-96A4-B179-4057-718C865850D9}"/>
              </a:ext>
            </a:extLst>
          </p:cNvPr>
          <p:cNvSpPr txBox="1"/>
          <p:nvPr/>
        </p:nvSpPr>
        <p:spPr>
          <a:xfrm>
            <a:off x="922645" y="3969184"/>
            <a:ext cx="3595856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rgbClr val="0000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Frontend(</a:t>
            </a:r>
            <a:r>
              <a:rPr lang="en-US" sz="2800" b="1" dirty="0" err="1">
                <a:solidFill>
                  <a:srgbClr val="0000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Streamlit</a:t>
            </a:r>
            <a:r>
              <a:rPr lang="en-US" sz="2800" b="1" dirty="0">
                <a:solidFill>
                  <a:srgbClr val="0000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)</a:t>
            </a:r>
          </a:p>
        </p:txBody>
      </p:sp>
      <p:sp>
        <p:nvSpPr>
          <p:cNvPr id="18" name="TextBox 20">
            <a:extLst>
              <a:ext uri="{FF2B5EF4-FFF2-40B4-BE49-F238E27FC236}">
                <a16:creationId xmlns:a16="http://schemas.microsoft.com/office/drawing/2014/main" id="{2D0571B0-37CA-F475-6077-6E1C9EE526BE}"/>
              </a:ext>
            </a:extLst>
          </p:cNvPr>
          <p:cNvSpPr txBox="1"/>
          <p:nvPr/>
        </p:nvSpPr>
        <p:spPr>
          <a:xfrm>
            <a:off x="1008111" y="3723869"/>
            <a:ext cx="4945738" cy="2946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r>
              <a:rPr lang="en-US" altLang="ko-KR" sz="1600" dirty="0"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# </a:t>
            </a:r>
            <a:r>
              <a:rPr lang="ko-KR" altLang="en-US" sz="1600" dirty="0"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차량등록현황 조회</a:t>
            </a:r>
            <a:r>
              <a:rPr lang="en-US" altLang="ko-KR" sz="1600" dirty="0"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:</a:t>
            </a:r>
            <a:r>
              <a:rPr lang="ko-KR" altLang="en-US" sz="1600" dirty="0"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기간</a:t>
            </a:r>
            <a:r>
              <a:rPr lang="en-US" altLang="ko-KR" sz="1600" dirty="0"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.</a:t>
            </a:r>
            <a:r>
              <a:rPr lang="ko-KR" altLang="en-US" sz="1600" dirty="0"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지역조회 필터링</a:t>
            </a:r>
            <a:r>
              <a:rPr lang="en-US" altLang="ko-KR" sz="1600" dirty="0"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+</a:t>
            </a:r>
            <a:r>
              <a:rPr lang="ko-KR" altLang="en-US" sz="1600" dirty="0"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테이블</a:t>
            </a:r>
            <a:r>
              <a:rPr lang="en-US" altLang="ko-KR" sz="1600" dirty="0"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/</a:t>
            </a:r>
            <a:r>
              <a:rPr lang="ko-KR" altLang="en-US" sz="1600" dirty="0"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차트 시각화</a:t>
            </a:r>
          </a:p>
          <a:p>
            <a:r>
              <a:rPr lang="en-US" altLang="ko-KR" sz="1600" dirty="0"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# </a:t>
            </a:r>
            <a:r>
              <a:rPr lang="ko-KR" altLang="en-US" sz="1600" dirty="0"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현대</a:t>
            </a:r>
            <a:r>
              <a:rPr lang="en-US" altLang="ko-KR" sz="1600" dirty="0"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·</a:t>
            </a:r>
            <a:r>
              <a:rPr lang="ko-KR" altLang="en-US" sz="1600" dirty="0"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기아 </a:t>
            </a:r>
            <a:r>
              <a:rPr lang="en-US" altLang="ko-KR" sz="1600" dirty="0"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FAQ </a:t>
            </a:r>
            <a:r>
              <a:rPr lang="ko-KR" altLang="en-US" sz="1600" dirty="0"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검색</a:t>
            </a:r>
            <a:r>
              <a:rPr lang="en-US" altLang="ko-KR" sz="1600" dirty="0"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: </a:t>
            </a:r>
            <a:r>
              <a:rPr lang="ko-KR" altLang="en-US" sz="1600" dirty="0"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카테고리별</a:t>
            </a:r>
            <a:r>
              <a:rPr lang="en-US" altLang="ko-KR" sz="1600" dirty="0"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/</a:t>
            </a:r>
            <a:r>
              <a:rPr lang="ko-KR" altLang="en-US" sz="1600" dirty="0"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전체 검색 지원</a:t>
            </a:r>
          </a:p>
          <a:p>
            <a:pPr lvl="0">
              <a:lnSpc>
                <a:spcPct val="99600"/>
              </a:lnSpc>
            </a:pPr>
            <a:endParaRPr lang="ko-KR" sz="1600" b="0" i="0" u="none" strike="noStrike" dirty="0"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481907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0E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64199B2-F743-20D0-EC53-020BB5EF3C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그룹 65">
            <a:extLst>
              <a:ext uri="{FF2B5EF4-FFF2-40B4-BE49-F238E27FC236}">
                <a16:creationId xmlns:a16="http://schemas.microsoft.com/office/drawing/2014/main" id="{4E83FE9C-572D-01E9-57E9-A9121B3A1FFF}"/>
              </a:ext>
            </a:extLst>
          </p:cNvPr>
          <p:cNvGrpSpPr/>
          <p:nvPr/>
        </p:nvGrpSpPr>
        <p:grpSpPr>
          <a:xfrm>
            <a:off x="6281687" y="4835694"/>
            <a:ext cx="4744566" cy="1586485"/>
            <a:chOff x="6129287" y="4683294"/>
            <a:chExt cx="4744566" cy="1586485"/>
          </a:xfrm>
        </p:grpSpPr>
        <p:sp>
          <p:nvSpPr>
            <p:cNvPr id="67" name="말풍선: 사각형 66">
              <a:extLst>
                <a:ext uri="{FF2B5EF4-FFF2-40B4-BE49-F238E27FC236}">
                  <a16:creationId xmlns:a16="http://schemas.microsoft.com/office/drawing/2014/main" id="{1BAE0AE8-F09A-AABF-DAAC-B91CE33BAA8D}"/>
                </a:ext>
              </a:extLst>
            </p:cNvPr>
            <p:cNvSpPr/>
            <p:nvPr/>
          </p:nvSpPr>
          <p:spPr>
            <a:xfrm>
              <a:off x="8787071" y="4891004"/>
              <a:ext cx="2086782" cy="1357884"/>
            </a:xfrm>
            <a:prstGeom prst="wedgeRectCallout">
              <a:avLst>
                <a:gd name="adj1" fmla="val -70228"/>
                <a:gd name="adj2" fmla="val 12301"/>
              </a:avLst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ko-KR" altLang="en-US" sz="1100" dirty="0">
                  <a:solidFill>
                    <a:sysClr val="windowText" lastClr="000000"/>
                  </a:solidFill>
                </a:rPr>
                <a:t>사용자 </a:t>
              </a:r>
              <a:r>
                <a:rPr lang="ko-KR" altLang="en-US" sz="1100" dirty="0" err="1">
                  <a:solidFill>
                    <a:sysClr val="windowText" lastClr="000000"/>
                  </a:solidFill>
                </a:rPr>
                <a:t>웹기반</a:t>
              </a:r>
              <a:r>
                <a:rPr lang="en-US" altLang="ko-KR" sz="1100" dirty="0">
                  <a:solidFill>
                    <a:sysClr val="windowText" lastClr="000000"/>
                  </a:solidFill>
                </a:rPr>
                <a:t> UI(</a:t>
              </a:r>
              <a:r>
                <a:rPr lang="en-US" altLang="ko-KR" sz="1100" dirty="0" err="1">
                  <a:solidFill>
                    <a:sysClr val="windowText" lastClr="000000"/>
                  </a:solidFill>
                </a:rPr>
                <a:t>Streamlit</a:t>
              </a:r>
              <a:r>
                <a:rPr lang="en-US" altLang="ko-KR" sz="1100" dirty="0">
                  <a:solidFill>
                    <a:sysClr val="windowText" lastClr="000000"/>
                  </a:solidFill>
                </a:rPr>
                <a:t>)</a:t>
              </a:r>
              <a:r>
                <a:rPr lang="ko-KR" altLang="en-US" sz="1100" dirty="0">
                  <a:solidFill>
                    <a:sysClr val="windowText" lastClr="000000"/>
                  </a:solidFill>
                </a:rPr>
                <a:t>통해 별도 설치 없이 브라우저에 시스템 사용가능</a:t>
              </a:r>
              <a:endParaRPr lang="en-US" altLang="ko-KR" sz="1100" dirty="0">
                <a:solidFill>
                  <a:sysClr val="windowText" lastClr="000000"/>
                </a:solidFill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ko-KR" altLang="en-US" sz="1100" dirty="0">
                  <a:solidFill>
                    <a:sysClr val="windowText" lastClr="000000"/>
                  </a:solidFill>
                </a:rPr>
                <a:t>필터 및 검색 즉시 반영되어 결과 출력</a:t>
              </a:r>
              <a:endParaRPr lang="en-US" altLang="ko-KR" sz="1100" dirty="0">
                <a:solidFill>
                  <a:sysClr val="windowText" lastClr="000000"/>
                </a:solidFill>
              </a:endParaRPr>
            </a:p>
          </p:txBody>
        </p:sp>
        <p:grpSp>
          <p:nvGrpSpPr>
            <p:cNvPr id="68" name="그룹 67">
              <a:extLst>
                <a:ext uri="{FF2B5EF4-FFF2-40B4-BE49-F238E27FC236}">
                  <a16:creationId xmlns:a16="http://schemas.microsoft.com/office/drawing/2014/main" id="{C3C03FBC-9C8F-D75C-D2B7-EBB5F1659A34}"/>
                </a:ext>
              </a:extLst>
            </p:cNvPr>
            <p:cNvGrpSpPr/>
            <p:nvPr/>
          </p:nvGrpSpPr>
          <p:grpSpPr>
            <a:xfrm>
              <a:off x="6129287" y="4683294"/>
              <a:ext cx="2506863" cy="1586485"/>
              <a:chOff x="6542350" y="1979675"/>
              <a:chExt cx="2506863" cy="1586485"/>
            </a:xfrm>
          </p:grpSpPr>
          <p:sp>
            <p:nvSpPr>
              <p:cNvPr id="69" name="Rounded Rectangle 2">
                <a:extLst>
                  <a:ext uri="{FF2B5EF4-FFF2-40B4-BE49-F238E27FC236}">
                    <a16:creationId xmlns:a16="http://schemas.microsoft.com/office/drawing/2014/main" id="{AEDA5489-1ED1-C796-94A7-F53C08B55E50}"/>
                  </a:ext>
                </a:extLst>
              </p:cNvPr>
              <p:cNvSpPr/>
              <p:nvPr/>
            </p:nvSpPr>
            <p:spPr>
              <a:xfrm>
                <a:off x="6542350" y="1979675"/>
                <a:ext cx="1378774" cy="658051"/>
              </a:xfrm>
              <a:prstGeom prst="roundRect">
                <a:avLst/>
              </a:prstGeom>
              <a:solidFill>
                <a:srgbClr val="ECDD7D"/>
              </a:solidFill>
              <a:ln w="19050">
                <a:solidFill>
                  <a:srgbClr val="C8BE78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sp>
            <p:nvSpPr>
              <p:cNvPr id="70" name="Rounded Rectangle 1">
                <a:extLst>
                  <a:ext uri="{FF2B5EF4-FFF2-40B4-BE49-F238E27FC236}">
                    <a16:creationId xmlns:a16="http://schemas.microsoft.com/office/drawing/2014/main" id="{74CFC0A2-8B61-E402-FB77-2246724DEF9E}"/>
                  </a:ext>
                </a:extLst>
              </p:cNvPr>
              <p:cNvSpPr/>
              <p:nvPr/>
            </p:nvSpPr>
            <p:spPr>
              <a:xfrm>
                <a:off x="6542350" y="2208276"/>
                <a:ext cx="2506863" cy="1357884"/>
              </a:xfrm>
              <a:prstGeom prst="roundRect">
                <a:avLst/>
              </a:prstGeom>
              <a:solidFill>
                <a:srgbClr val="FAF4BA"/>
              </a:solidFill>
              <a:ln w="19050">
                <a:solidFill>
                  <a:srgbClr val="C8BE78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chemeClr val="tx1"/>
                    </a:solidFill>
                    <a:latin typeface="둥근모꼴" panose="020B0500000000000000" pitchFamily="50" charset="-127"/>
                    <a:ea typeface="둥근모꼴" panose="020B0500000000000000" pitchFamily="50" charset="-127"/>
                    <a:cs typeface="둥근모꼴" panose="020B0500000000000000" pitchFamily="50" charset="-127"/>
                  </a:rPr>
                  <a:t>편의성</a:t>
                </a:r>
                <a:endParaRPr dirty="0">
                  <a:solidFill>
                    <a:schemeClr val="tx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endParaRPr>
              </a:p>
            </p:txBody>
          </p:sp>
        </p:grpSp>
      </p:grpSp>
      <p:grpSp>
        <p:nvGrpSpPr>
          <p:cNvPr id="65" name="그룹 64">
            <a:extLst>
              <a:ext uri="{FF2B5EF4-FFF2-40B4-BE49-F238E27FC236}">
                <a16:creationId xmlns:a16="http://schemas.microsoft.com/office/drawing/2014/main" id="{A63AEE6E-EEF4-1089-3D22-4A47E3952C52}"/>
              </a:ext>
            </a:extLst>
          </p:cNvPr>
          <p:cNvGrpSpPr/>
          <p:nvPr/>
        </p:nvGrpSpPr>
        <p:grpSpPr>
          <a:xfrm>
            <a:off x="1049977" y="4835694"/>
            <a:ext cx="4744566" cy="1586485"/>
            <a:chOff x="1049977" y="4835694"/>
            <a:chExt cx="4744566" cy="1586485"/>
          </a:xfrm>
        </p:grpSpPr>
        <p:sp>
          <p:nvSpPr>
            <p:cNvPr id="55" name="말풍선: 사각형 54">
              <a:extLst>
                <a:ext uri="{FF2B5EF4-FFF2-40B4-BE49-F238E27FC236}">
                  <a16:creationId xmlns:a16="http://schemas.microsoft.com/office/drawing/2014/main" id="{EEE30722-B8C0-9500-4866-975025A1ACF6}"/>
                </a:ext>
              </a:extLst>
            </p:cNvPr>
            <p:cNvSpPr/>
            <p:nvPr/>
          </p:nvSpPr>
          <p:spPr>
            <a:xfrm>
              <a:off x="3707761" y="5043404"/>
              <a:ext cx="2086782" cy="1357884"/>
            </a:xfrm>
            <a:prstGeom prst="wedgeRectCallout">
              <a:avLst>
                <a:gd name="adj1" fmla="val -70228"/>
                <a:gd name="adj2" fmla="val 12301"/>
              </a:avLst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ko-KR" altLang="en-US" sz="1100" dirty="0">
                  <a:solidFill>
                    <a:sysClr val="windowText" lastClr="000000"/>
                  </a:solidFill>
                </a:rPr>
                <a:t>사용자는 현대</a:t>
              </a:r>
              <a:r>
                <a:rPr lang="en-US" altLang="ko-KR" sz="1100" dirty="0">
                  <a:solidFill>
                    <a:sysClr val="windowText" lastClr="000000"/>
                  </a:solidFill>
                </a:rPr>
                <a:t>, </a:t>
              </a:r>
              <a:r>
                <a:rPr lang="ko-KR" altLang="en-US" sz="1100" dirty="0">
                  <a:solidFill>
                    <a:sysClr val="windowText" lastClr="000000"/>
                  </a:solidFill>
                </a:rPr>
                <a:t>기아 브랜드별 </a:t>
              </a:r>
              <a:r>
                <a:rPr lang="en-US" altLang="ko-KR" sz="1100" dirty="0">
                  <a:solidFill>
                    <a:sysClr val="windowText" lastClr="000000"/>
                  </a:solidFill>
                </a:rPr>
                <a:t>FAQ </a:t>
              </a:r>
              <a:r>
                <a:rPr lang="ko-KR" altLang="en-US" sz="1100" dirty="0">
                  <a:solidFill>
                    <a:sysClr val="windowText" lastClr="000000"/>
                  </a:solidFill>
                </a:rPr>
                <a:t>검색가능</a:t>
              </a:r>
              <a:endParaRPr lang="en-US" altLang="ko-KR" sz="1100" dirty="0">
                <a:solidFill>
                  <a:sysClr val="windowText" lastClr="000000"/>
                </a:solidFill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ko-KR" altLang="en-US" sz="1100" dirty="0">
                  <a:solidFill>
                    <a:sysClr val="windowText" lastClr="000000"/>
                  </a:solidFill>
                </a:rPr>
                <a:t>사용자 카테고리별 </a:t>
              </a:r>
              <a:r>
                <a:rPr lang="en-US" altLang="ko-KR" sz="1100" dirty="0">
                  <a:solidFill>
                    <a:sysClr val="windowText" lastClr="000000"/>
                  </a:solidFill>
                </a:rPr>
                <a:t>FAQ</a:t>
              </a:r>
              <a:r>
                <a:rPr lang="ko-KR" altLang="en-US" sz="1100" dirty="0">
                  <a:solidFill>
                    <a:sysClr val="windowText" lastClr="000000"/>
                  </a:solidFill>
                </a:rPr>
                <a:t>조회 전체검색 수행</a:t>
              </a:r>
              <a:endParaRPr lang="en-US" altLang="ko-KR" sz="1100" dirty="0">
                <a:solidFill>
                  <a:sysClr val="windowText" lastClr="000000"/>
                </a:solidFill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ko-KR" altLang="en-US" sz="1100" dirty="0">
                  <a:solidFill>
                    <a:sysClr val="windowText" lastClr="000000"/>
                  </a:solidFill>
                </a:rPr>
                <a:t>검색결과에서 질문과 답변을  확인 할 수 있음</a:t>
              </a:r>
              <a:endParaRPr lang="en-US" altLang="ko-KR" sz="1100" dirty="0">
                <a:solidFill>
                  <a:sysClr val="windowText" lastClr="000000"/>
                </a:solidFill>
              </a:endParaRPr>
            </a:p>
          </p:txBody>
        </p:sp>
        <p:grpSp>
          <p:nvGrpSpPr>
            <p:cNvPr id="56" name="그룹 55">
              <a:extLst>
                <a:ext uri="{FF2B5EF4-FFF2-40B4-BE49-F238E27FC236}">
                  <a16:creationId xmlns:a16="http://schemas.microsoft.com/office/drawing/2014/main" id="{52AA2B14-33B4-337C-8755-90E9F9C99F8E}"/>
                </a:ext>
              </a:extLst>
            </p:cNvPr>
            <p:cNvGrpSpPr/>
            <p:nvPr/>
          </p:nvGrpSpPr>
          <p:grpSpPr>
            <a:xfrm>
              <a:off x="1049977" y="4835694"/>
              <a:ext cx="2506863" cy="1586485"/>
              <a:chOff x="1463040" y="2132075"/>
              <a:chExt cx="2506863" cy="1586485"/>
            </a:xfrm>
          </p:grpSpPr>
          <p:sp>
            <p:nvSpPr>
              <p:cNvPr id="57" name="Rounded Rectangle 2">
                <a:extLst>
                  <a:ext uri="{FF2B5EF4-FFF2-40B4-BE49-F238E27FC236}">
                    <a16:creationId xmlns:a16="http://schemas.microsoft.com/office/drawing/2014/main" id="{12D607E5-087A-510B-D20D-A0DE5D004384}"/>
                  </a:ext>
                </a:extLst>
              </p:cNvPr>
              <p:cNvSpPr/>
              <p:nvPr/>
            </p:nvSpPr>
            <p:spPr>
              <a:xfrm>
                <a:off x="1463040" y="2132075"/>
                <a:ext cx="1378774" cy="658051"/>
              </a:xfrm>
              <a:prstGeom prst="roundRect">
                <a:avLst/>
              </a:prstGeom>
              <a:solidFill>
                <a:srgbClr val="ECDD7D"/>
              </a:solidFill>
              <a:ln w="19050">
                <a:solidFill>
                  <a:srgbClr val="C8BE78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sp>
            <p:nvSpPr>
              <p:cNvPr id="58" name="Rounded Rectangle 1">
                <a:extLst>
                  <a:ext uri="{FF2B5EF4-FFF2-40B4-BE49-F238E27FC236}">
                    <a16:creationId xmlns:a16="http://schemas.microsoft.com/office/drawing/2014/main" id="{F1167FB1-6188-01B4-AE6B-8FD40FEDC32D}"/>
                  </a:ext>
                </a:extLst>
              </p:cNvPr>
              <p:cNvSpPr/>
              <p:nvPr/>
            </p:nvSpPr>
            <p:spPr>
              <a:xfrm>
                <a:off x="1463040" y="2360676"/>
                <a:ext cx="2506863" cy="1357884"/>
              </a:xfrm>
              <a:prstGeom prst="roundRect">
                <a:avLst/>
              </a:prstGeom>
              <a:solidFill>
                <a:srgbClr val="FAF4BA"/>
              </a:solidFill>
              <a:ln w="19050">
                <a:solidFill>
                  <a:srgbClr val="C8BE78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  <a:latin typeface="둥근모꼴" panose="020B0500000000000000" pitchFamily="50" charset="-127"/>
                    <a:ea typeface="둥근모꼴" panose="020B0500000000000000" pitchFamily="50" charset="-127"/>
                    <a:cs typeface="둥근모꼴" panose="020B0500000000000000" pitchFamily="50" charset="-127"/>
                  </a:rPr>
                  <a:t>FAQ</a:t>
                </a:r>
                <a:r>
                  <a:rPr lang="ko-KR" altLang="en-US" dirty="0">
                    <a:solidFill>
                      <a:schemeClr val="tx1"/>
                    </a:solidFill>
                    <a:latin typeface="둥근모꼴" panose="020B0500000000000000" pitchFamily="50" charset="-127"/>
                    <a:ea typeface="둥근모꼴" panose="020B0500000000000000" pitchFamily="50" charset="-127"/>
                    <a:cs typeface="둥근모꼴" panose="020B0500000000000000" pitchFamily="50" charset="-127"/>
                  </a:rPr>
                  <a:t>검색</a:t>
                </a:r>
                <a:endParaRPr dirty="0">
                  <a:solidFill>
                    <a:schemeClr val="tx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endParaRPr>
              </a:p>
            </p:txBody>
          </p:sp>
        </p:grpSp>
      </p:grp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B127435E-F014-7B46-AFB3-F29293817238}"/>
              </a:ext>
            </a:extLst>
          </p:cNvPr>
          <p:cNvGrpSpPr/>
          <p:nvPr/>
        </p:nvGrpSpPr>
        <p:grpSpPr>
          <a:xfrm>
            <a:off x="6281687" y="2508593"/>
            <a:ext cx="4744566" cy="1586485"/>
            <a:chOff x="1074343" y="2446019"/>
            <a:chExt cx="4744566" cy="1586485"/>
          </a:xfrm>
        </p:grpSpPr>
        <p:sp>
          <p:nvSpPr>
            <p:cNvPr id="50" name="말풍선: 사각형 49">
              <a:extLst>
                <a:ext uri="{FF2B5EF4-FFF2-40B4-BE49-F238E27FC236}">
                  <a16:creationId xmlns:a16="http://schemas.microsoft.com/office/drawing/2014/main" id="{6E6AF4A4-D417-21F8-7629-0DA20B523EA1}"/>
                </a:ext>
              </a:extLst>
            </p:cNvPr>
            <p:cNvSpPr/>
            <p:nvPr/>
          </p:nvSpPr>
          <p:spPr>
            <a:xfrm>
              <a:off x="3732127" y="2653729"/>
              <a:ext cx="2086782" cy="1357884"/>
            </a:xfrm>
            <a:prstGeom prst="wedgeRectCallout">
              <a:avLst>
                <a:gd name="adj1" fmla="val -70228"/>
                <a:gd name="adj2" fmla="val 12301"/>
              </a:avLst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ko-KR" altLang="en-US" sz="1100" dirty="0">
                  <a:solidFill>
                    <a:sysClr val="windowText" lastClr="000000"/>
                  </a:solidFill>
                </a:rPr>
                <a:t>사용자는 승용</a:t>
              </a:r>
              <a:r>
                <a:rPr lang="en-US" altLang="ko-KR" sz="1100" dirty="0">
                  <a:solidFill>
                    <a:sysClr val="windowText" lastClr="000000"/>
                  </a:solidFill>
                </a:rPr>
                <a:t>, </a:t>
              </a:r>
              <a:r>
                <a:rPr lang="ko-KR" altLang="en-US" sz="1100" dirty="0" err="1">
                  <a:solidFill>
                    <a:sysClr val="windowText" lastClr="000000"/>
                  </a:solidFill>
                </a:rPr>
                <a:t>승합</a:t>
              </a:r>
              <a:r>
                <a:rPr lang="en-US" altLang="ko-KR" sz="1100" dirty="0">
                  <a:solidFill>
                    <a:sysClr val="windowText" lastClr="000000"/>
                  </a:solidFill>
                </a:rPr>
                <a:t>, </a:t>
              </a:r>
              <a:r>
                <a:rPr lang="ko-KR" altLang="en-US" sz="1100" dirty="0">
                  <a:solidFill>
                    <a:sysClr val="windowText" lastClr="000000"/>
                  </a:solidFill>
                </a:rPr>
                <a:t>화물</a:t>
              </a:r>
              <a:r>
                <a:rPr lang="en-US" altLang="ko-KR" sz="1100" dirty="0">
                  <a:solidFill>
                    <a:sysClr val="windowText" lastClr="000000"/>
                  </a:solidFill>
                </a:rPr>
                <a:t>, </a:t>
              </a:r>
              <a:r>
                <a:rPr lang="ko-KR" altLang="en-US" sz="1100" dirty="0">
                  <a:solidFill>
                    <a:sysClr val="windowText" lastClr="000000"/>
                  </a:solidFill>
                </a:rPr>
                <a:t>특수차량 등록현황 가능</a:t>
              </a:r>
              <a:endParaRPr lang="en-US" altLang="ko-KR" sz="1100" dirty="0">
                <a:solidFill>
                  <a:sysClr val="windowText" lastClr="000000"/>
                </a:solidFill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ko-KR" altLang="en-US" sz="1100" dirty="0">
                  <a:solidFill>
                    <a:sysClr val="windowText" lastClr="000000"/>
                  </a:solidFill>
                </a:rPr>
                <a:t>각 차종 관용</a:t>
              </a:r>
              <a:r>
                <a:rPr lang="en-US" altLang="ko-KR" sz="1100" dirty="0">
                  <a:solidFill>
                    <a:sysClr val="windowText" lastClr="000000"/>
                  </a:solidFill>
                </a:rPr>
                <a:t>, </a:t>
              </a:r>
              <a:r>
                <a:rPr lang="ko-KR" altLang="en-US" sz="1100" dirty="0">
                  <a:solidFill>
                    <a:sysClr val="windowText" lastClr="000000"/>
                  </a:solidFill>
                </a:rPr>
                <a:t>자가용</a:t>
              </a:r>
              <a:r>
                <a:rPr lang="en-US" altLang="ko-KR" sz="1100" dirty="0">
                  <a:solidFill>
                    <a:sysClr val="windowText" lastClr="000000"/>
                  </a:solidFill>
                </a:rPr>
                <a:t>, </a:t>
              </a:r>
              <a:r>
                <a:rPr lang="ko-KR" altLang="en-US" sz="1100" dirty="0">
                  <a:solidFill>
                    <a:sysClr val="windowText" lastClr="000000"/>
                  </a:solidFill>
                </a:rPr>
                <a:t>영업용</a:t>
              </a:r>
              <a:r>
                <a:rPr lang="en-US" altLang="ko-KR" sz="1100" dirty="0">
                  <a:solidFill>
                    <a:sysClr val="windowText" lastClr="000000"/>
                  </a:solidFill>
                </a:rPr>
                <a:t>, </a:t>
              </a:r>
              <a:r>
                <a:rPr lang="ko-KR" altLang="en-US" sz="1100" dirty="0">
                  <a:solidFill>
                    <a:sysClr val="windowText" lastClr="000000"/>
                  </a:solidFill>
                </a:rPr>
                <a:t>계단위로 구분</a:t>
              </a:r>
              <a:endParaRPr lang="en-US" altLang="ko-KR" sz="1100" dirty="0">
                <a:solidFill>
                  <a:sysClr val="windowText" lastClr="000000"/>
                </a:solidFill>
              </a:endParaRPr>
            </a:p>
          </p:txBody>
        </p:sp>
        <p:grpSp>
          <p:nvGrpSpPr>
            <p:cNvPr id="51" name="그룹 50">
              <a:extLst>
                <a:ext uri="{FF2B5EF4-FFF2-40B4-BE49-F238E27FC236}">
                  <a16:creationId xmlns:a16="http://schemas.microsoft.com/office/drawing/2014/main" id="{227ECEA8-2474-16A9-8A0A-582E5A32CEA7}"/>
                </a:ext>
              </a:extLst>
            </p:cNvPr>
            <p:cNvGrpSpPr/>
            <p:nvPr/>
          </p:nvGrpSpPr>
          <p:grpSpPr>
            <a:xfrm>
              <a:off x="1074343" y="2446019"/>
              <a:ext cx="2506863" cy="1586485"/>
              <a:chOff x="1463040" y="2132075"/>
              <a:chExt cx="2506863" cy="1586485"/>
            </a:xfrm>
          </p:grpSpPr>
          <p:sp>
            <p:nvSpPr>
              <p:cNvPr id="52" name="Rounded Rectangle 2">
                <a:extLst>
                  <a:ext uri="{FF2B5EF4-FFF2-40B4-BE49-F238E27FC236}">
                    <a16:creationId xmlns:a16="http://schemas.microsoft.com/office/drawing/2014/main" id="{A0877415-FBBE-B303-9600-7FAEB0C5D767}"/>
                  </a:ext>
                </a:extLst>
              </p:cNvPr>
              <p:cNvSpPr/>
              <p:nvPr/>
            </p:nvSpPr>
            <p:spPr>
              <a:xfrm>
                <a:off x="1463040" y="2132075"/>
                <a:ext cx="1378774" cy="658051"/>
              </a:xfrm>
              <a:prstGeom prst="roundRect">
                <a:avLst/>
              </a:prstGeom>
              <a:solidFill>
                <a:srgbClr val="ECDD7D"/>
              </a:solidFill>
              <a:ln w="19050">
                <a:solidFill>
                  <a:srgbClr val="C8BE78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sp>
            <p:nvSpPr>
              <p:cNvPr id="53" name="Rounded Rectangle 1">
                <a:extLst>
                  <a:ext uri="{FF2B5EF4-FFF2-40B4-BE49-F238E27FC236}">
                    <a16:creationId xmlns:a16="http://schemas.microsoft.com/office/drawing/2014/main" id="{B5D24E66-92E7-B38C-ECB3-7C37C94693B7}"/>
                  </a:ext>
                </a:extLst>
              </p:cNvPr>
              <p:cNvSpPr/>
              <p:nvPr/>
            </p:nvSpPr>
            <p:spPr>
              <a:xfrm>
                <a:off x="1463040" y="2360676"/>
                <a:ext cx="2506863" cy="1357884"/>
              </a:xfrm>
              <a:prstGeom prst="roundRect">
                <a:avLst/>
              </a:prstGeom>
              <a:solidFill>
                <a:srgbClr val="FAF4BA"/>
              </a:solidFill>
              <a:ln w="19050">
                <a:solidFill>
                  <a:srgbClr val="C8BE78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chemeClr val="tx1"/>
                    </a:solidFill>
                    <a:latin typeface="둥근모꼴" panose="020B0500000000000000" pitchFamily="50" charset="-127"/>
                    <a:ea typeface="둥근모꼴" panose="020B0500000000000000" pitchFamily="50" charset="-127"/>
                    <a:cs typeface="둥근모꼴" panose="020B0500000000000000" pitchFamily="50" charset="-127"/>
                  </a:rPr>
                  <a:t>차종별</a:t>
                </a:r>
                <a:r>
                  <a:rPr lang="en-US" altLang="ko-KR" dirty="0">
                    <a:solidFill>
                      <a:schemeClr val="tx1"/>
                    </a:solidFill>
                    <a:latin typeface="둥근모꼴" panose="020B0500000000000000" pitchFamily="50" charset="-127"/>
                    <a:ea typeface="둥근모꼴" panose="020B0500000000000000" pitchFamily="50" charset="-127"/>
                    <a:cs typeface="둥근모꼴" panose="020B0500000000000000" pitchFamily="50" charset="-127"/>
                  </a:rPr>
                  <a:t>/</a:t>
                </a:r>
                <a:r>
                  <a:rPr lang="ko-KR" altLang="en-US" dirty="0">
                    <a:solidFill>
                      <a:schemeClr val="tx1"/>
                    </a:solidFill>
                    <a:latin typeface="둥근모꼴" panose="020B0500000000000000" pitchFamily="50" charset="-127"/>
                    <a:ea typeface="둥근모꼴" panose="020B0500000000000000" pitchFamily="50" charset="-127"/>
                    <a:cs typeface="둥근모꼴" panose="020B0500000000000000" pitchFamily="50" charset="-127"/>
                  </a:rPr>
                  <a:t>용도별 분석</a:t>
                </a:r>
                <a:endParaRPr dirty="0">
                  <a:solidFill>
                    <a:schemeClr val="tx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endParaRPr>
              </a:p>
            </p:txBody>
          </p:sp>
        </p:grp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7FAAB29-1FE1-B3AE-4811-B92F50302E6E}"/>
              </a:ext>
            </a:extLst>
          </p:cNvPr>
          <p:cNvSpPr txBox="1"/>
          <p:nvPr/>
        </p:nvSpPr>
        <p:spPr>
          <a:xfrm>
            <a:off x="1645920" y="320040"/>
            <a:ext cx="8084264" cy="7694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4400" b="1" dirty="0">
                <a:solidFill>
                  <a:srgbClr val="0000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SKN 20 - 1st project - 3TEAM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F91C120-DCE1-A08E-AEE2-20E649089609}"/>
              </a:ext>
            </a:extLst>
          </p:cNvPr>
          <p:cNvSpPr/>
          <p:nvPr/>
        </p:nvSpPr>
        <p:spPr>
          <a:xfrm>
            <a:off x="0" y="1188720"/>
            <a:ext cx="12191695" cy="109728"/>
          </a:xfrm>
          <a:prstGeom prst="rect">
            <a:avLst/>
          </a:prstGeom>
          <a:solidFill>
            <a:srgbClr val="F59A2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AAEF689-1EE5-4D4D-9B61-E5BDFF20D749}"/>
              </a:ext>
            </a:extLst>
          </p:cNvPr>
          <p:cNvSpPr txBox="1"/>
          <p:nvPr/>
        </p:nvSpPr>
        <p:spPr>
          <a:xfrm>
            <a:off x="865246" y="1507008"/>
            <a:ext cx="184731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 sz="2800" b="1" dirty="0">
              <a:solidFill>
                <a:srgbClr val="000000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7089DC3-3D27-7201-7D6C-AA5D03106CBD}"/>
              </a:ext>
            </a:extLst>
          </p:cNvPr>
          <p:cNvSpPr txBox="1"/>
          <p:nvPr/>
        </p:nvSpPr>
        <p:spPr>
          <a:xfrm>
            <a:off x="865246" y="1507008"/>
            <a:ext cx="642501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b="1" dirty="0">
                <a:solidFill>
                  <a:srgbClr val="0000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프로젝트 요구사항</a:t>
            </a:r>
            <a:r>
              <a:rPr lang="en-US" altLang="ko-KR" sz="2800" b="1" dirty="0">
                <a:solidFill>
                  <a:srgbClr val="0000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(</a:t>
            </a:r>
            <a:r>
              <a:rPr lang="ko-KR" altLang="en-US" sz="2800" b="1" dirty="0">
                <a:solidFill>
                  <a:srgbClr val="0000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사용자 요구사항</a:t>
            </a:r>
            <a:r>
              <a:rPr lang="en-US" altLang="ko-KR" sz="2800" b="1" dirty="0">
                <a:solidFill>
                  <a:srgbClr val="0000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)</a:t>
            </a:r>
            <a:endParaRPr sz="2800" b="1" dirty="0">
              <a:solidFill>
                <a:srgbClr val="000000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69950452-DAD9-7ABE-535D-8A80F7C77E01}"/>
              </a:ext>
            </a:extLst>
          </p:cNvPr>
          <p:cNvGrpSpPr/>
          <p:nvPr/>
        </p:nvGrpSpPr>
        <p:grpSpPr>
          <a:xfrm>
            <a:off x="382720" y="320040"/>
            <a:ext cx="1097280" cy="707994"/>
            <a:chOff x="382720" y="320040"/>
            <a:chExt cx="1097280" cy="707994"/>
          </a:xfrm>
        </p:grpSpPr>
        <p:sp>
          <p:nvSpPr>
            <p:cNvPr id="7" name="Rounded Rectangle 2">
              <a:extLst>
                <a:ext uri="{FF2B5EF4-FFF2-40B4-BE49-F238E27FC236}">
                  <a16:creationId xmlns:a16="http://schemas.microsoft.com/office/drawing/2014/main" id="{7DE97C37-AB34-4E33-AB1C-E4EA30F4F3C7}"/>
                </a:ext>
              </a:extLst>
            </p:cNvPr>
            <p:cNvSpPr/>
            <p:nvPr/>
          </p:nvSpPr>
          <p:spPr>
            <a:xfrm>
              <a:off x="411480" y="320040"/>
              <a:ext cx="603504" cy="288036"/>
            </a:xfrm>
            <a:prstGeom prst="roundRect">
              <a:avLst/>
            </a:prstGeom>
            <a:solidFill>
              <a:srgbClr val="ECDD7D"/>
            </a:solidFill>
            <a:ln w="19050">
              <a:solidFill>
                <a:srgbClr val="C8BE78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ounded Rectangle 1">
              <a:extLst>
                <a:ext uri="{FF2B5EF4-FFF2-40B4-BE49-F238E27FC236}">
                  <a16:creationId xmlns:a16="http://schemas.microsoft.com/office/drawing/2014/main" id="{698FDFB7-69B0-6B74-C1FE-5328E36659EB}"/>
                </a:ext>
              </a:extLst>
            </p:cNvPr>
            <p:cNvSpPr/>
            <p:nvPr/>
          </p:nvSpPr>
          <p:spPr>
            <a:xfrm>
              <a:off x="382720" y="433674"/>
              <a:ext cx="1097280" cy="594360"/>
            </a:xfrm>
            <a:prstGeom prst="roundRect">
              <a:avLst/>
            </a:prstGeom>
            <a:solidFill>
              <a:srgbClr val="FAF4BA"/>
            </a:solidFill>
            <a:ln w="19050">
              <a:solidFill>
                <a:srgbClr val="C8BE78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539BA89-4CD1-E1DB-CA79-BF07336B255C}"/>
              </a:ext>
            </a:extLst>
          </p:cNvPr>
          <p:cNvSpPr txBox="1"/>
          <p:nvPr/>
        </p:nvSpPr>
        <p:spPr>
          <a:xfrm>
            <a:off x="931360" y="1881081"/>
            <a:ext cx="2800767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0000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USER REQUIREMENTS</a:t>
            </a:r>
            <a:endParaRPr sz="2400" b="1" dirty="0">
              <a:solidFill>
                <a:srgbClr val="000000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8E112774-14A0-2293-8958-C60D16397238}"/>
              </a:ext>
            </a:extLst>
          </p:cNvPr>
          <p:cNvGrpSpPr/>
          <p:nvPr/>
        </p:nvGrpSpPr>
        <p:grpSpPr>
          <a:xfrm>
            <a:off x="1074343" y="2446019"/>
            <a:ext cx="4744566" cy="1586485"/>
            <a:chOff x="1074343" y="2446019"/>
            <a:chExt cx="4744566" cy="1586485"/>
          </a:xfrm>
        </p:grpSpPr>
        <p:sp>
          <p:nvSpPr>
            <p:cNvPr id="25" name="말풍선: 사각형 24">
              <a:extLst>
                <a:ext uri="{FF2B5EF4-FFF2-40B4-BE49-F238E27FC236}">
                  <a16:creationId xmlns:a16="http://schemas.microsoft.com/office/drawing/2014/main" id="{F4D6A28A-965D-528C-B2A2-D400EFB45F8C}"/>
                </a:ext>
              </a:extLst>
            </p:cNvPr>
            <p:cNvSpPr/>
            <p:nvPr/>
          </p:nvSpPr>
          <p:spPr>
            <a:xfrm>
              <a:off x="3732127" y="2653729"/>
              <a:ext cx="2086782" cy="1357884"/>
            </a:xfrm>
            <a:prstGeom prst="wedgeRectCallout">
              <a:avLst>
                <a:gd name="adj1" fmla="val -70228"/>
                <a:gd name="adj2" fmla="val 12301"/>
              </a:avLst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ko-KR" altLang="en-US" sz="1100" dirty="0">
                  <a:solidFill>
                    <a:sysClr val="windowText" lastClr="000000"/>
                  </a:solidFill>
                </a:rPr>
                <a:t>사용자는 특정기간</a:t>
              </a:r>
              <a:r>
                <a:rPr lang="en-US" altLang="ko-KR" sz="1100" dirty="0">
                  <a:solidFill>
                    <a:sysClr val="windowText" lastClr="000000"/>
                  </a:solidFill>
                </a:rPr>
                <a:t>(</a:t>
              </a:r>
              <a:r>
                <a:rPr lang="ko-KR" altLang="en-US" sz="1100" dirty="0">
                  <a:solidFill>
                    <a:sysClr val="windowText" lastClr="000000"/>
                  </a:solidFill>
                </a:rPr>
                <a:t>월별</a:t>
              </a:r>
              <a:r>
                <a:rPr lang="en-US" altLang="ko-KR" sz="1100" dirty="0">
                  <a:solidFill>
                    <a:sysClr val="windowText" lastClr="000000"/>
                  </a:solidFill>
                </a:rPr>
                <a:t>)</a:t>
              </a:r>
              <a:r>
                <a:rPr lang="ko-KR" altLang="en-US" sz="1100" dirty="0">
                  <a:solidFill>
                    <a:sysClr val="windowText" lastClr="000000"/>
                  </a:solidFill>
                </a:rPr>
                <a:t>과 지역</a:t>
              </a:r>
              <a:r>
                <a:rPr lang="en-US" altLang="ko-KR" sz="1100" dirty="0">
                  <a:solidFill>
                    <a:sysClr val="windowText" lastClr="000000"/>
                  </a:solidFill>
                </a:rPr>
                <a:t>(</a:t>
              </a:r>
              <a:r>
                <a:rPr lang="ko-KR" altLang="en-US" sz="1100" dirty="0">
                  <a:solidFill>
                    <a:sysClr val="windowText" lastClr="000000"/>
                  </a:solidFill>
                </a:rPr>
                <a:t>시도</a:t>
              </a:r>
              <a:r>
                <a:rPr lang="en-US" altLang="ko-KR" sz="1100" dirty="0">
                  <a:solidFill>
                    <a:sysClr val="windowText" lastClr="000000"/>
                  </a:solidFill>
                </a:rPr>
                <a:t>/</a:t>
              </a:r>
              <a:r>
                <a:rPr lang="ko-KR" altLang="en-US" sz="1100" dirty="0" err="1">
                  <a:solidFill>
                    <a:sysClr val="windowText" lastClr="000000"/>
                  </a:solidFill>
                </a:rPr>
                <a:t>시군구</a:t>
              </a:r>
              <a:r>
                <a:rPr lang="en-US" altLang="ko-KR" sz="1100" dirty="0">
                  <a:solidFill>
                    <a:sysClr val="windowText" lastClr="000000"/>
                  </a:solidFill>
                </a:rPr>
                <a:t>)</a:t>
              </a:r>
              <a:r>
                <a:rPr lang="ko-KR" altLang="en-US" sz="1100" dirty="0">
                  <a:solidFill>
                    <a:sysClr val="windowText" lastClr="000000"/>
                  </a:solidFill>
                </a:rPr>
                <a:t>선택 차량 등록 현황 조회</a:t>
              </a:r>
              <a:endParaRPr lang="en-US" altLang="ko-KR" sz="1100" dirty="0">
                <a:solidFill>
                  <a:sysClr val="windowText" lastClr="000000"/>
                </a:solidFill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ko-KR" altLang="en-US" sz="1100" dirty="0">
                  <a:solidFill>
                    <a:sysClr val="windowText" lastClr="000000"/>
                  </a:solidFill>
                </a:rPr>
                <a:t>조회 결과 표와 그래프 형태 제공</a:t>
              </a:r>
              <a:endParaRPr lang="en-US" altLang="ko-KR" sz="1100" dirty="0">
                <a:solidFill>
                  <a:sysClr val="windowText" lastClr="000000"/>
                </a:solidFill>
              </a:endParaRPr>
            </a:p>
          </p:txBody>
        </p:sp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C3CC671B-2CE4-42BD-546F-3C65DAA35E29}"/>
                </a:ext>
              </a:extLst>
            </p:cNvPr>
            <p:cNvGrpSpPr/>
            <p:nvPr/>
          </p:nvGrpSpPr>
          <p:grpSpPr>
            <a:xfrm>
              <a:off x="1074343" y="2446019"/>
              <a:ext cx="2506863" cy="1586485"/>
              <a:chOff x="1463040" y="2132075"/>
              <a:chExt cx="2506863" cy="1586485"/>
            </a:xfrm>
          </p:grpSpPr>
          <p:sp>
            <p:nvSpPr>
              <p:cNvPr id="11" name="Rounded Rectangle 2">
                <a:extLst>
                  <a:ext uri="{FF2B5EF4-FFF2-40B4-BE49-F238E27FC236}">
                    <a16:creationId xmlns:a16="http://schemas.microsoft.com/office/drawing/2014/main" id="{B8D03F9E-0517-6FB0-BF81-CAB019107B88}"/>
                  </a:ext>
                </a:extLst>
              </p:cNvPr>
              <p:cNvSpPr/>
              <p:nvPr/>
            </p:nvSpPr>
            <p:spPr>
              <a:xfrm>
                <a:off x="1463040" y="2132075"/>
                <a:ext cx="1378774" cy="658051"/>
              </a:xfrm>
              <a:prstGeom prst="roundRect">
                <a:avLst/>
              </a:prstGeom>
              <a:solidFill>
                <a:srgbClr val="ECDD7D"/>
              </a:solidFill>
              <a:ln w="19050">
                <a:solidFill>
                  <a:srgbClr val="C8BE78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sp>
            <p:nvSpPr>
              <p:cNvPr id="12" name="Rounded Rectangle 1">
                <a:extLst>
                  <a:ext uri="{FF2B5EF4-FFF2-40B4-BE49-F238E27FC236}">
                    <a16:creationId xmlns:a16="http://schemas.microsoft.com/office/drawing/2014/main" id="{BBF017A4-72A0-0282-6724-86263904FC86}"/>
                  </a:ext>
                </a:extLst>
              </p:cNvPr>
              <p:cNvSpPr/>
              <p:nvPr/>
            </p:nvSpPr>
            <p:spPr>
              <a:xfrm>
                <a:off x="1463040" y="2360676"/>
                <a:ext cx="2506863" cy="1357884"/>
              </a:xfrm>
              <a:prstGeom prst="roundRect">
                <a:avLst/>
              </a:prstGeom>
              <a:solidFill>
                <a:srgbClr val="FAF4BA"/>
              </a:solidFill>
              <a:ln w="19050">
                <a:solidFill>
                  <a:srgbClr val="C8BE78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chemeClr val="tx1"/>
                    </a:solidFill>
                    <a:latin typeface="둥근모꼴" panose="020B0500000000000000" pitchFamily="50" charset="-127"/>
                    <a:ea typeface="둥근모꼴" panose="020B0500000000000000" pitchFamily="50" charset="-127"/>
                    <a:cs typeface="둥근모꼴" panose="020B0500000000000000" pitchFamily="50" charset="-127"/>
                  </a:rPr>
                  <a:t>차량등록현황조회</a:t>
                </a:r>
                <a:endParaRPr dirty="0">
                  <a:solidFill>
                    <a:schemeClr val="tx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978508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0E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A6EF658-0875-3B8B-9465-F2F0385D2B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그룹 88">
            <a:extLst>
              <a:ext uri="{FF2B5EF4-FFF2-40B4-BE49-F238E27FC236}">
                <a16:creationId xmlns:a16="http://schemas.microsoft.com/office/drawing/2014/main" id="{A0774D16-9906-5EF2-8408-58A5B039ECC2}"/>
              </a:ext>
            </a:extLst>
          </p:cNvPr>
          <p:cNvGrpSpPr/>
          <p:nvPr/>
        </p:nvGrpSpPr>
        <p:grpSpPr>
          <a:xfrm>
            <a:off x="824400" y="2354399"/>
            <a:ext cx="10545775" cy="4267202"/>
            <a:chOff x="1153012" y="2354001"/>
            <a:chExt cx="10545775" cy="4267202"/>
          </a:xfrm>
        </p:grpSpPr>
        <p:grpSp>
          <p:nvGrpSpPr>
            <p:cNvPr id="90" name="그룹 89">
              <a:extLst>
                <a:ext uri="{FF2B5EF4-FFF2-40B4-BE49-F238E27FC236}">
                  <a16:creationId xmlns:a16="http://schemas.microsoft.com/office/drawing/2014/main" id="{FA8249EC-3A97-DA33-7F41-8972E8915C2D}"/>
                </a:ext>
              </a:extLst>
            </p:cNvPr>
            <p:cNvGrpSpPr/>
            <p:nvPr/>
          </p:nvGrpSpPr>
          <p:grpSpPr>
            <a:xfrm>
              <a:off x="1153012" y="2354002"/>
              <a:ext cx="10545775" cy="4267201"/>
              <a:chOff x="640080" y="1633728"/>
              <a:chExt cx="10911535" cy="4767073"/>
            </a:xfrm>
          </p:grpSpPr>
          <p:sp>
            <p:nvSpPr>
              <p:cNvPr id="101" name="Rectangle 19">
                <a:extLst>
                  <a:ext uri="{FF2B5EF4-FFF2-40B4-BE49-F238E27FC236}">
                    <a16:creationId xmlns:a16="http://schemas.microsoft.com/office/drawing/2014/main" id="{FB176361-2561-3D37-A8CB-8F8695741343}"/>
                  </a:ext>
                </a:extLst>
              </p:cNvPr>
              <p:cNvSpPr/>
              <p:nvPr/>
            </p:nvSpPr>
            <p:spPr>
              <a:xfrm>
                <a:off x="2926080" y="1633728"/>
                <a:ext cx="8625535" cy="4754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baseline="-25000" dirty="0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02" name="Rectangle 6">
                <a:extLst>
                  <a:ext uri="{FF2B5EF4-FFF2-40B4-BE49-F238E27FC236}">
                    <a16:creationId xmlns:a16="http://schemas.microsoft.com/office/drawing/2014/main" id="{2D68491D-D8DA-0772-A3EC-87FEC5E03227}"/>
                  </a:ext>
                </a:extLst>
              </p:cNvPr>
              <p:cNvSpPr/>
              <p:nvPr/>
            </p:nvSpPr>
            <p:spPr>
              <a:xfrm>
                <a:off x="640080" y="1633728"/>
                <a:ext cx="411480" cy="4767073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baseline="-25000"/>
              </a:p>
            </p:txBody>
          </p:sp>
          <p:sp>
            <p:nvSpPr>
              <p:cNvPr id="103" name="Oval 7">
                <a:extLst>
                  <a:ext uri="{FF2B5EF4-FFF2-40B4-BE49-F238E27FC236}">
                    <a16:creationId xmlns:a16="http://schemas.microsoft.com/office/drawing/2014/main" id="{C612A4D8-BEA3-E568-6603-D540F19DF196}"/>
                  </a:ext>
                </a:extLst>
              </p:cNvPr>
              <p:cNvSpPr/>
              <p:nvPr/>
            </p:nvSpPr>
            <p:spPr>
              <a:xfrm>
                <a:off x="749808" y="1874520"/>
                <a:ext cx="182880" cy="182880"/>
              </a:xfrm>
              <a:prstGeom prst="ellipse">
                <a:avLst/>
              </a:prstGeom>
              <a:solidFill>
                <a:srgbClr val="DCDCDC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baseline="-25000"/>
              </a:p>
            </p:txBody>
          </p:sp>
          <p:sp>
            <p:nvSpPr>
              <p:cNvPr id="104" name="Oval 8">
                <a:extLst>
                  <a:ext uri="{FF2B5EF4-FFF2-40B4-BE49-F238E27FC236}">
                    <a16:creationId xmlns:a16="http://schemas.microsoft.com/office/drawing/2014/main" id="{481ABD12-87DB-EB30-313A-ED3AF07F3FC3}"/>
                  </a:ext>
                </a:extLst>
              </p:cNvPr>
              <p:cNvSpPr/>
              <p:nvPr/>
            </p:nvSpPr>
            <p:spPr>
              <a:xfrm>
                <a:off x="749808" y="2331720"/>
                <a:ext cx="182880" cy="182880"/>
              </a:xfrm>
              <a:prstGeom prst="ellipse">
                <a:avLst/>
              </a:prstGeom>
              <a:solidFill>
                <a:srgbClr val="8EB4E3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sp>
            <p:nvSpPr>
              <p:cNvPr id="105" name="Oval 9">
                <a:extLst>
                  <a:ext uri="{FF2B5EF4-FFF2-40B4-BE49-F238E27FC236}">
                    <a16:creationId xmlns:a16="http://schemas.microsoft.com/office/drawing/2014/main" id="{F090CAFC-3667-AB93-8D1F-BEED1058A7A3}"/>
                  </a:ext>
                </a:extLst>
              </p:cNvPr>
              <p:cNvSpPr/>
              <p:nvPr/>
            </p:nvSpPr>
            <p:spPr>
              <a:xfrm>
                <a:off x="749808" y="2788920"/>
                <a:ext cx="182880" cy="182880"/>
              </a:xfrm>
              <a:prstGeom prst="ellipse">
                <a:avLst/>
              </a:prstGeom>
              <a:solidFill>
                <a:srgbClr val="64C8B4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baseline="-25000"/>
              </a:p>
            </p:txBody>
          </p:sp>
          <p:sp>
            <p:nvSpPr>
              <p:cNvPr id="106" name="Oval 10">
                <a:extLst>
                  <a:ext uri="{FF2B5EF4-FFF2-40B4-BE49-F238E27FC236}">
                    <a16:creationId xmlns:a16="http://schemas.microsoft.com/office/drawing/2014/main" id="{5FD57CE4-E073-9309-E142-283A27B00561}"/>
                  </a:ext>
                </a:extLst>
              </p:cNvPr>
              <p:cNvSpPr/>
              <p:nvPr/>
            </p:nvSpPr>
            <p:spPr>
              <a:xfrm>
                <a:off x="749808" y="3246120"/>
                <a:ext cx="182880" cy="182880"/>
              </a:xfrm>
              <a:prstGeom prst="ellipse">
                <a:avLst/>
              </a:prstGeom>
              <a:solidFill>
                <a:srgbClr val="F0AA5A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sp>
            <p:nvSpPr>
              <p:cNvPr id="107" name="Oval 11">
                <a:extLst>
                  <a:ext uri="{FF2B5EF4-FFF2-40B4-BE49-F238E27FC236}">
                    <a16:creationId xmlns:a16="http://schemas.microsoft.com/office/drawing/2014/main" id="{B8B2E2CA-8925-2C96-4984-88E42422EB60}"/>
                  </a:ext>
                </a:extLst>
              </p:cNvPr>
              <p:cNvSpPr/>
              <p:nvPr/>
            </p:nvSpPr>
            <p:spPr>
              <a:xfrm>
                <a:off x="749808" y="3703320"/>
                <a:ext cx="182880" cy="182880"/>
              </a:xfrm>
              <a:prstGeom prst="ellipse">
                <a:avLst/>
              </a:prstGeom>
              <a:solidFill>
                <a:srgbClr val="DC788C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baseline="-25000"/>
              </a:p>
            </p:txBody>
          </p:sp>
          <p:sp>
            <p:nvSpPr>
              <p:cNvPr id="108" name="Rectangle 12">
                <a:extLst>
                  <a:ext uri="{FF2B5EF4-FFF2-40B4-BE49-F238E27FC236}">
                    <a16:creationId xmlns:a16="http://schemas.microsoft.com/office/drawing/2014/main" id="{F789368B-0027-808E-3DEC-56BA8B8B0B4E}"/>
                  </a:ext>
                </a:extLst>
              </p:cNvPr>
              <p:cNvSpPr/>
              <p:nvPr/>
            </p:nvSpPr>
            <p:spPr>
              <a:xfrm>
                <a:off x="1051560" y="1633729"/>
                <a:ext cx="1874520" cy="4754879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baseline="-25000" dirty="0"/>
              </a:p>
            </p:txBody>
          </p:sp>
        </p:grp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8FC534A3-4AB8-C207-A4AD-79E25CACA8EE}"/>
                </a:ext>
              </a:extLst>
            </p:cNvPr>
            <p:cNvSpPr txBox="1"/>
            <p:nvPr/>
          </p:nvSpPr>
          <p:spPr>
            <a:xfrm>
              <a:off x="1709774" y="3385333"/>
              <a:ext cx="184731" cy="30777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 sz="1400">
                  <a:solidFill>
                    <a:srgbClr val="D2DCEB"/>
                  </a:solidFill>
                  <a:latin typeface="Malgun Gothic"/>
                </a:defRPr>
              </a:pPr>
              <a:endParaRPr dirty="0"/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2E1755FB-77D3-1449-6067-89C52732CEA4}"/>
                </a:ext>
              </a:extLst>
            </p:cNvPr>
            <p:cNvSpPr txBox="1"/>
            <p:nvPr/>
          </p:nvSpPr>
          <p:spPr>
            <a:xfrm>
              <a:off x="1709774" y="3696369"/>
              <a:ext cx="184731" cy="30777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 sz="1400">
                  <a:solidFill>
                    <a:srgbClr val="D2DCEB"/>
                  </a:solidFill>
                  <a:latin typeface="Malgun Gothic"/>
                </a:defRPr>
              </a:pPr>
              <a:endParaRPr dirty="0"/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8F316D65-EE67-685C-7E29-2AAC583A5607}"/>
                </a:ext>
              </a:extLst>
            </p:cNvPr>
            <p:cNvSpPr txBox="1"/>
            <p:nvPr/>
          </p:nvSpPr>
          <p:spPr>
            <a:xfrm>
              <a:off x="1709774" y="4007406"/>
              <a:ext cx="184731" cy="30777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 sz="1400">
                  <a:solidFill>
                    <a:srgbClr val="D2DCEB"/>
                  </a:solidFill>
                  <a:latin typeface="Malgun Gothic"/>
                </a:defRPr>
              </a:pPr>
              <a:endParaRPr dirty="0"/>
            </a:p>
          </p:txBody>
        </p:sp>
        <p:sp>
          <p:nvSpPr>
            <p:cNvPr id="97" name="Rectangle 20">
              <a:extLst>
                <a:ext uri="{FF2B5EF4-FFF2-40B4-BE49-F238E27FC236}">
                  <a16:creationId xmlns:a16="http://schemas.microsoft.com/office/drawing/2014/main" id="{D1AF858A-244D-27D5-D956-004F3AE27D24}"/>
                </a:ext>
              </a:extLst>
            </p:cNvPr>
            <p:cNvSpPr/>
            <p:nvPr/>
          </p:nvSpPr>
          <p:spPr>
            <a:xfrm>
              <a:off x="3362384" y="2354001"/>
              <a:ext cx="8336403" cy="461665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S</a:t>
              </a:r>
              <a:endParaRPr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34C7A34F-7F9E-5910-07CA-C67FF3D6A613}"/>
                </a:ext>
              </a:extLst>
            </p:cNvPr>
            <p:cNvSpPr txBox="1"/>
            <p:nvPr/>
          </p:nvSpPr>
          <p:spPr>
            <a:xfrm>
              <a:off x="3981008" y="2419483"/>
              <a:ext cx="4955203" cy="30777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en-US" sz="1400" dirty="0">
                  <a:solidFill>
                    <a:srgbClr val="C8D7EB"/>
                  </a:solidFill>
                  <a:latin typeface="Consolas"/>
                </a:rPr>
                <a:t>Functional_requirmnt.py – Python 3.10 </a:t>
              </a:r>
              <a:r>
                <a:rPr lang="en-US" altLang="ko-KR" sz="1400" dirty="0">
                  <a:solidFill>
                    <a:srgbClr val="C8D7EB"/>
                  </a:solidFill>
                  <a:latin typeface="Consolas"/>
                </a:rPr>
                <a:t>• VS Code</a:t>
              </a:r>
              <a:r>
                <a:rPr lang="en-US" sz="1400" dirty="0">
                  <a:solidFill>
                    <a:srgbClr val="C8D7EB"/>
                  </a:solidFill>
                  <a:latin typeface="Consolas"/>
                </a:rPr>
                <a:t> </a:t>
              </a:r>
              <a:endParaRPr sz="1400" dirty="0">
                <a:solidFill>
                  <a:srgbClr val="C8D7EB"/>
                </a:solidFill>
                <a:latin typeface="Consolas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A0B4E34-09CE-6127-C547-43D613B56438}"/>
              </a:ext>
            </a:extLst>
          </p:cNvPr>
          <p:cNvSpPr txBox="1"/>
          <p:nvPr/>
        </p:nvSpPr>
        <p:spPr>
          <a:xfrm>
            <a:off x="1645920" y="320040"/>
            <a:ext cx="8084264" cy="7694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4400" b="1" dirty="0">
                <a:solidFill>
                  <a:srgbClr val="0000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SKN 20 - 1st project - 3TEAM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61FE769-6543-72B0-3620-652F33118F03}"/>
              </a:ext>
            </a:extLst>
          </p:cNvPr>
          <p:cNvSpPr/>
          <p:nvPr/>
        </p:nvSpPr>
        <p:spPr>
          <a:xfrm>
            <a:off x="0" y="1188720"/>
            <a:ext cx="12191695" cy="109728"/>
          </a:xfrm>
          <a:prstGeom prst="rect">
            <a:avLst/>
          </a:prstGeom>
          <a:solidFill>
            <a:srgbClr val="F59A2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BDD905-E4F4-96F1-8030-989855BDAAEC}"/>
              </a:ext>
            </a:extLst>
          </p:cNvPr>
          <p:cNvSpPr txBox="1"/>
          <p:nvPr/>
        </p:nvSpPr>
        <p:spPr>
          <a:xfrm>
            <a:off x="865246" y="1507008"/>
            <a:ext cx="184731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 sz="2800" b="1" dirty="0">
              <a:solidFill>
                <a:srgbClr val="000000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4EF488-EFD8-9C8C-7DBB-F031951CC75E}"/>
              </a:ext>
            </a:extLst>
          </p:cNvPr>
          <p:cNvSpPr txBox="1"/>
          <p:nvPr/>
        </p:nvSpPr>
        <p:spPr>
          <a:xfrm>
            <a:off x="865246" y="1507008"/>
            <a:ext cx="6042039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ko-KR" altLang="en-US" sz="2800" b="1" dirty="0">
                <a:solidFill>
                  <a:srgbClr val="0000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프로젝트 요구사항</a:t>
            </a:r>
            <a:r>
              <a:rPr lang="en-US" altLang="ko-KR" sz="2800" b="1" dirty="0">
                <a:solidFill>
                  <a:srgbClr val="0000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(</a:t>
            </a:r>
            <a:r>
              <a:rPr lang="ko-KR" altLang="en-US" sz="2800" b="1" dirty="0">
                <a:solidFill>
                  <a:srgbClr val="0000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기능 요구사항</a:t>
            </a:r>
            <a:r>
              <a:rPr lang="en-US" altLang="ko-KR" sz="2800" b="1" dirty="0">
                <a:solidFill>
                  <a:srgbClr val="0000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)</a:t>
            </a:r>
            <a:r>
              <a:rPr lang="ko-KR" altLang="en-US" sz="2800" b="1" dirty="0">
                <a:solidFill>
                  <a:srgbClr val="0000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 </a:t>
            </a:r>
            <a:endParaRPr sz="2800" b="1" dirty="0">
              <a:solidFill>
                <a:srgbClr val="000000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4D0FBC6C-C513-D76E-1974-A6CD78C4E39B}"/>
              </a:ext>
            </a:extLst>
          </p:cNvPr>
          <p:cNvGrpSpPr/>
          <p:nvPr/>
        </p:nvGrpSpPr>
        <p:grpSpPr>
          <a:xfrm>
            <a:off x="382720" y="320040"/>
            <a:ext cx="1097280" cy="707994"/>
            <a:chOff x="382720" y="320040"/>
            <a:chExt cx="1097280" cy="707994"/>
          </a:xfrm>
        </p:grpSpPr>
        <p:sp>
          <p:nvSpPr>
            <p:cNvPr id="7" name="Rounded Rectangle 2">
              <a:extLst>
                <a:ext uri="{FF2B5EF4-FFF2-40B4-BE49-F238E27FC236}">
                  <a16:creationId xmlns:a16="http://schemas.microsoft.com/office/drawing/2014/main" id="{95CFF383-A946-E790-6740-5E253081A4EF}"/>
                </a:ext>
              </a:extLst>
            </p:cNvPr>
            <p:cNvSpPr/>
            <p:nvPr/>
          </p:nvSpPr>
          <p:spPr>
            <a:xfrm>
              <a:off x="411480" y="320040"/>
              <a:ext cx="603504" cy="288036"/>
            </a:xfrm>
            <a:prstGeom prst="roundRect">
              <a:avLst/>
            </a:prstGeom>
            <a:solidFill>
              <a:srgbClr val="ECDD7D"/>
            </a:solidFill>
            <a:ln w="19050">
              <a:solidFill>
                <a:srgbClr val="C8BE78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ounded Rectangle 1">
              <a:extLst>
                <a:ext uri="{FF2B5EF4-FFF2-40B4-BE49-F238E27FC236}">
                  <a16:creationId xmlns:a16="http://schemas.microsoft.com/office/drawing/2014/main" id="{926FFDAB-AD8F-BEE1-89D6-3D85DFDA9A9E}"/>
                </a:ext>
              </a:extLst>
            </p:cNvPr>
            <p:cNvSpPr/>
            <p:nvPr/>
          </p:nvSpPr>
          <p:spPr>
            <a:xfrm>
              <a:off x="382720" y="433674"/>
              <a:ext cx="1097280" cy="594360"/>
            </a:xfrm>
            <a:prstGeom prst="roundRect">
              <a:avLst/>
            </a:prstGeom>
            <a:solidFill>
              <a:srgbClr val="FAF4BA"/>
            </a:solidFill>
            <a:ln w="19050">
              <a:solidFill>
                <a:srgbClr val="C8BE78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E54DE37-317C-1297-779E-0B9A335D3100}"/>
              </a:ext>
            </a:extLst>
          </p:cNvPr>
          <p:cNvSpPr txBox="1"/>
          <p:nvPr/>
        </p:nvSpPr>
        <p:spPr>
          <a:xfrm>
            <a:off x="931360" y="1881081"/>
            <a:ext cx="3724096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0000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Functional REQUIREMENTS</a:t>
            </a:r>
            <a:endParaRPr sz="2400" b="1" dirty="0">
              <a:solidFill>
                <a:srgbClr val="000000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14EC6BE8-6D5F-9AE8-D695-76F88E8F3D03}"/>
              </a:ext>
            </a:extLst>
          </p:cNvPr>
          <p:cNvGrpSpPr/>
          <p:nvPr/>
        </p:nvGrpSpPr>
        <p:grpSpPr>
          <a:xfrm>
            <a:off x="929164" y="2452224"/>
            <a:ext cx="10086225" cy="3398617"/>
            <a:chOff x="1259063" y="2452224"/>
            <a:chExt cx="10086225" cy="3398617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AC3D73F1-1620-0050-AF44-FBE605C5E2E0}"/>
                </a:ext>
              </a:extLst>
            </p:cNvPr>
            <p:cNvGrpSpPr/>
            <p:nvPr/>
          </p:nvGrpSpPr>
          <p:grpSpPr>
            <a:xfrm>
              <a:off x="1259063" y="2569545"/>
              <a:ext cx="176750" cy="1800737"/>
              <a:chOff x="749808" y="1874520"/>
              <a:chExt cx="182880" cy="2011680"/>
            </a:xfrm>
          </p:grpSpPr>
          <p:sp>
            <p:nvSpPr>
              <p:cNvPr id="13" name="Oval 7">
                <a:extLst>
                  <a:ext uri="{FF2B5EF4-FFF2-40B4-BE49-F238E27FC236}">
                    <a16:creationId xmlns:a16="http://schemas.microsoft.com/office/drawing/2014/main" id="{E126B21D-CB35-AE0C-E118-354FFF3B6074}"/>
                  </a:ext>
                </a:extLst>
              </p:cNvPr>
              <p:cNvSpPr/>
              <p:nvPr/>
            </p:nvSpPr>
            <p:spPr>
              <a:xfrm>
                <a:off x="749808" y="1874520"/>
                <a:ext cx="182880" cy="182880"/>
              </a:xfrm>
              <a:prstGeom prst="ellipse">
                <a:avLst/>
              </a:prstGeom>
              <a:solidFill>
                <a:srgbClr val="DCDCDC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baseline="-25000"/>
              </a:p>
            </p:txBody>
          </p:sp>
          <p:sp>
            <p:nvSpPr>
              <p:cNvPr id="14" name="Oval 8">
                <a:extLst>
                  <a:ext uri="{FF2B5EF4-FFF2-40B4-BE49-F238E27FC236}">
                    <a16:creationId xmlns:a16="http://schemas.microsoft.com/office/drawing/2014/main" id="{0A98ACA2-026E-6860-7B23-9022394624AE}"/>
                  </a:ext>
                </a:extLst>
              </p:cNvPr>
              <p:cNvSpPr/>
              <p:nvPr/>
            </p:nvSpPr>
            <p:spPr>
              <a:xfrm>
                <a:off x="749808" y="2331720"/>
                <a:ext cx="182880" cy="182880"/>
              </a:xfrm>
              <a:prstGeom prst="ellipse">
                <a:avLst/>
              </a:prstGeom>
              <a:solidFill>
                <a:srgbClr val="6EA0DC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sp>
            <p:nvSpPr>
              <p:cNvPr id="15" name="Oval 9">
                <a:extLst>
                  <a:ext uri="{FF2B5EF4-FFF2-40B4-BE49-F238E27FC236}">
                    <a16:creationId xmlns:a16="http://schemas.microsoft.com/office/drawing/2014/main" id="{752F9378-5C7E-01B8-F7B1-A8ABF47A9F5C}"/>
                  </a:ext>
                </a:extLst>
              </p:cNvPr>
              <p:cNvSpPr/>
              <p:nvPr/>
            </p:nvSpPr>
            <p:spPr>
              <a:xfrm>
                <a:off x="749808" y="2788920"/>
                <a:ext cx="182880" cy="182880"/>
              </a:xfrm>
              <a:prstGeom prst="ellipse">
                <a:avLst/>
              </a:prstGeom>
              <a:solidFill>
                <a:srgbClr val="64C8B4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baseline="-25000"/>
              </a:p>
            </p:txBody>
          </p:sp>
          <p:sp>
            <p:nvSpPr>
              <p:cNvPr id="16" name="Oval 10">
                <a:extLst>
                  <a:ext uri="{FF2B5EF4-FFF2-40B4-BE49-F238E27FC236}">
                    <a16:creationId xmlns:a16="http://schemas.microsoft.com/office/drawing/2014/main" id="{2F905001-9C05-B88D-A161-2ABC5DD80A13}"/>
                  </a:ext>
                </a:extLst>
              </p:cNvPr>
              <p:cNvSpPr/>
              <p:nvPr/>
            </p:nvSpPr>
            <p:spPr>
              <a:xfrm>
                <a:off x="749808" y="3246120"/>
                <a:ext cx="182880" cy="182880"/>
              </a:xfrm>
              <a:prstGeom prst="ellipse">
                <a:avLst/>
              </a:prstGeom>
              <a:solidFill>
                <a:srgbClr val="F0AA5A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sp>
            <p:nvSpPr>
              <p:cNvPr id="17" name="Oval 11">
                <a:extLst>
                  <a:ext uri="{FF2B5EF4-FFF2-40B4-BE49-F238E27FC236}">
                    <a16:creationId xmlns:a16="http://schemas.microsoft.com/office/drawing/2014/main" id="{38C88BD9-C4DF-43C4-29F0-5E0D1B2517AE}"/>
                  </a:ext>
                </a:extLst>
              </p:cNvPr>
              <p:cNvSpPr/>
              <p:nvPr/>
            </p:nvSpPr>
            <p:spPr>
              <a:xfrm>
                <a:off x="749808" y="3703320"/>
                <a:ext cx="182880" cy="182880"/>
              </a:xfrm>
              <a:prstGeom prst="ellipse">
                <a:avLst/>
              </a:prstGeom>
              <a:solidFill>
                <a:srgbClr val="DC788C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baseline="-25000"/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8D29201-FD77-9A16-F2CE-EF41DFC4417D}"/>
                </a:ext>
              </a:extLst>
            </p:cNvPr>
            <p:cNvSpPr txBox="1"/>
            <p:nvPr/>
          </p:nvSpPr>
          <p:spPr>
            <a:xfrm>
              <a:off x="1727449" y="2452224"/>
              <a:ext cx="958276" cy="292388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sz="1300" dirty="0">
                  <a:latin typeface="Malgun Gothic"/>
                </a:rPr>
                <a:t>EXPLORER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52FCBCC-22D6-8AD2-20A2-7652E62D2913}"/>
                </a:ext>
              </a:extLst>
            </p:cNvPr>
            <p:cNvSpPr txBox="1"/>
            <p:nvPr/>
          </p:nvSpPr>
          <p:spPr>
            <a:xfrm>
              <a:off x="1830677" y="3200137"/>
              <a:ext cx="1178208" cy="52322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 sz="1400">
                  <a:solidFill>
                    <a:srgbClr val="D2DCEB"/>
                  </a:solidFill>
                  <a:latin typeface="Malgun Gothic"/>
                </a:defRPr>
              </a:pPr>
              <a:r>
                <a:rPr lang="ko-KR" altLang="en-US" dirty="0" err="1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ㄴ</a:t>
              </a:r>
              <a:r>
                <a:rPr lang="en-US" altLang="ko-KR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functional</a:t>
              </a:r>
            </a:p>
            <a:p>
              <a:pPr>
                <a:defRPr sz="1400">
                  <a:solidFill>
                    <a:srgbClr val="D2DCEB"/>
                  </a:solidFill>
                  <a:latin typeface="Malgun Gothic"/>
                </a:defRPr>
              </a:pPr>
              <a:r>
                <a:rPr lang="en-US" altLang="ko-KR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requirement</a:t>
              </a:r>
              <a:endParaRPr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EE7718A-5817-2F41-0192-577B20381B1A}"/>
                </a:ext>
              </a:extLst>
            </p:cNvPr>
            <p:cNvSpPr txBox="1"/>
            <p:nvPr/>
          </p:nvSpPr>
          <p:spPr>
            <a:xfrm>
              <a:off x="1709774" y="3385333"/>
              <a:ext cx="184731" cy="30777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 sz="1400">
                  <a:solidFill>
                    <a:srgbClr val="D2DCEB"/>
                  </a:solidFill>
                  <a:latin typeface="Malgun Gothic"/>
                </a:defRPr>
              </a:pPr>
              <a:endParaRPr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90F47F4-1C76-34C7-BEFD-3E41FFEE0076}"/>
                </a:ext>
              </a:extLst>
            </p:cNvPr>
            <p:cNvSpPr txBox="1"/>
            <p:nvPr/>
          </p:nvSpPr>
          <p:spPr>
            <a:xfrm>
              <a:off x="1709774" y="3696369"/>
              <a:ext cx="184731" cy="30777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 sz="1400">
                  <a:solidFill>
                    <a:srgbClr val="D2DCEB"/>
                  </a:solidFill>
                  <a:latin typeface="Malgun Gothic"/>
                </a:defRPr>
              </a:pPr>
              <a:endParaRPr dirty="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895D810-4CDC-1574-E26E-9FACA924B94A}"/>
                </a:ext>
              </a:extLst>
            </p:cNvPr>
            <p:cNvSpPr txBox="1"/>
            <p:nvPr/>
          </p:nvSpPr>
          <p:spPr>
            <a:xfrm>
              <a:off x="1709774" y="4007406"/>
              <a:ext cx="184731" cy="30777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 sz="1400">
                  <a:solidFill>
                    <a:srgbClr val="D2DCEB"/>
                  </a:solidFill>
                  <a:latin typeface="Malgun Gothic"/>
                </a:defRPr>
              </a:pPr>
              <a:endParaRPr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EBDDDB02-3906-CA44-570E-FEA2CF3BFB6C}"/>
                </a:ext>
              </a:extLst>
            </p:cNvPr>
            <p:cNvSpPr txBox="1"/>
            <p:nvPr/>
          </p:nvSpPr>
          <p:spPr>
            <a:xfrm>
              <a:off x="4025196" y="2926964"/>
              <a:ext cx="7320092" cy="29238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 sz="1600">
                  <a:solidFill>
                    <a:srgbClr val="96C8FF"/>
                  </a:solidFill>
                  <a:latin typeface="Consolas"/>
                </a:defRPr>
              </a:pPr>
              <a:r>
                <a:rPr sz="2400" dirty="0"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# </a:t>
              </a:r>
              <a:r>
                <a:rPr lang="ko-KR" altLang="en-US" sz="2400" dirty="0"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기능 요구사항</a:t>
              </a:r>
              <a:endParaRPr sz="2400" dirty="0"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endParaRPr>
            </a:p>
            <a:p>
              <a:r>
                <a:rPr lang="en-US" altLang="ko-KR" sz="1600" dirty="0"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# </a:t>
              </a:r>
              <a:r>
                <a:rPr lang="ko-KR" altLang="en-US" sz="1600" dirty="0"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국토교통부 자동차등록 현황 데이터를 월 단위로 크롤링하여 </a:t>
              </a:r>
              <a:r>
                <a:rPr lang="en-US" altLang="ko-KR" sz="1600" dirty="0"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MySQL DB</a:t>
              </a:r>
              <a:r>
                <a:rPr lang="ko-KR" altLang="en-US" sz="1600" dirty="0"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에 </a:t>
              </a:r>
              <a:r>
                <a:rPr lang="ko-KR" altLang="en-US" sz="1600" dirty="0" err="1"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저장해야함</a:t>
              </a:r>
              <a:endParaRPr lang="en-US" altLang="ko-KR" sz="1600" dirty="0"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endParaRPr>
            </a:p>
            <a:p>
              <a:r>
                <a:rPr lang="en-US" altLang="ko-KR" sz="1600" dirty="0"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# </a:t>
              </a:r>
              <a:r>
                <a:rPr lang="ko-KR" altLang="en-US" sz="1600" dirty="0"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현대</a:t>
              </a:r>
              <a:r>
                <a:rPr lang="en-US" altLang="ko-KR" sz="1600" dirty="0"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/</a:t>
              </a:r>
              <a:r>
                <a:rPr lang="ko-KR" altLang="en-US" sz="1600" dirty="0"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기아 홈페이지에서 </a:t>
              </a:r>
              <a:r>
                <a:rPr lang="en-US" altLang="ko-KR" sz="1600" dirty="0"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FAQ </a:t>
              </a:r>
              <a:r>
                <a:rPr lang="ko-KR" altLang="en-US" sz="1600" dirty="0"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데이터</a:t>
              </a:r>
              <a:r>
                <a:rPr lang="en-US" altLang="ko-KR" sz="1600" dirty="0"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(</a:t>
              </a:r>
              <a:r>
                <a:rPr lang="ko-KR" altLang="en-US" sz="1600" dirty="0"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브랜드</a:t>
              </a:r>
              <a:r>
                <a:rPr lang="en-US" altLang="ko-KR" sz="1600" dirty="0"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, </a:t>
              </a:r>
              <a:r>
                <a:rPr lang="ko-KR" altLang="en-US" sz="1600" dirty="0"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카테고리</a:t>
              </a:r>
              <a:r>
                <a:rPr lang="en-US" altLang="ko-KR" sz="1600" dirty="0"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, </a:t>
              </a:r>
              <a:r>
                <a:rPr lang="ko-KR" altLang="en-US" sz="1600" dirty="0"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질문</a:t>
              </a:r>
              <a:r>
                <a:rPr lang="en-US" altLang="ko-KR" sz="1600" dirty="0"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, </a:t>
              </a:r>
              <a:r>
                <a:rPr lang="ko-KR" altLang="en-US" sz="1600" dirty="0"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답변</a:t>
              </a:r>
              <a:r>
                <a:rPr lang="en-US" altLang="ko-KR" sz="1600" dirty="0"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)</a:t>
              </a:r>
              <a:r>
                <a:rPr lang="ko-KR" altLang="en-US" sz="1600" dirty="0"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를 크롤링하여 </a:t>
              </a:r>
              <a:r>
                <a:rPr lang="en-US" altLang="ko-KR" sz="1600" dirty="0"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DB</a:t>
              </a:r>
              <a:r>
                <a:rPr lang="ko-KR" altLang="en-US" sz="1600" dirty="0"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에 반영해야 함</a:t>
              </a:r>
              <a:endParaRPr lang="en-US" altLang="ko-KR" sz="1600" dirty="0"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endParaRPr>
            </a:p>
            <a:p>
              <a:r>
                <a:rPr lang="en-US" altLang="ko-KR" sz="1600" dirty="0"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# </a:t>
              </a:r>
              <a:r>
                <a:rPr lang="ko-KR" altLang="en-US" sz="1600" dirty="0"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차량등록 현황 조회 기능은 년</a:t>
              </a:r>
              <a:r>
                <a:rPr lang="en-US" altLang="ko-KR" sz="1600" dirty="0"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/</a:t>
              </a:r>
              <a:r>
                <a:rPr lang="ko-KR" altLang="en-US" sz="1600" dirty="0"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월</a:t>
              </a:r>
              <a:r>
                <a:rPr lang="en-US" altLang="ko-KR" sz="1600" dirty="0"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/</a:t>
              </a:r>
              <a:r>
                <a:rPr lang="ko-KR" altLang="en-US" sz="1600" dirty="0"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시도</a:t>
              </a:r>
              <a:r>
                <a:rPr lang="en-US" altLang="ko-KR" sz="1600" dirty="0"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/</a:t>
              </a:r>
              <a:r>
                <a:rPr lang="ko-KR" altLang="en-US" sz="1600" dirty="0" err="1"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시군구</a:t>
              </a:r>
              <a:r>
                <a:rPr lang="ko-KR" altLang="en-US" sz="1600" dirty="0"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 단위로 필터링을 지원해야 함</a:t>
              </a:r>
              <a:endParaRPr lang="en-US" altLang="ko-KR" sz="1600" dirty="0"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endParaRPr>
            </a:p>
            <a:p>
              <a:r>
                <a:rPr lang="en-US" altLang="ko-KR" sz="1600" dirty="0"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# </a:t>
              </a:r>
              <a:r>
                <a:rPr lang="ko-KR" altLang="en-US" sz="1600" dirty="0"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조회된 데이터는 표와 차트 형태로 제공되어야 한다</a:t>
              </a:r>
              <a:r>
                <a:rPr lang="en-US" altLang="ko-KR" sz="1600" dirty="0"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.</a:t>
              </a:r>
            </a:p>
            <a:p>
              <a:r>
                <a:rPr lang="en-US" altLang="ko-KR" sz="1600" dirty="0"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# FAQ </a:t>
              </a:r>
              <a:r>
                <a:rPr lang="ko-KR" altLang="en-US" sz="1600" dirty="0"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검색 기능은 브랜드별</a:t>
              </a:r>
              <a:r>
                <a:rPr lang="en-US" altLang="ko-KR" sz="1600" dirty="0"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/</a:t>
              </a:r>
              <a:r>
                <a:rPr lang="ko-KR" altLang="en-US" sz="1600" dirty="0"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카테고리별</a:t>
              </a:r>
              <a:r>
                <a:rPr lang="en-US" altLang="ko-KR" sz="1600" dirty="0"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/</a:t>
              </a:r>
              <a:r>
                <a:rPr lang="ko-KR" altLang="en-US" sz="1600" dirty="0"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전체 검색을 지원해야 한다</a:t>
              </a:r>
              <a:r>
                <a:rPr lang="en-US" altLang="ko-KR" sz="1600" dirty="0"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.</a:t>
              </a:r>
            </a:p>
            <a:p>
              <a:r>
                <a:rPr lang="en-US" altLang="ko-KR" sz="1600" dirty="0"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# </a:t>
              </a:r>
              <a:r>
                <a:rPr lang="en-US" altLang="ko-KR" sz="1600" dirty="0" err="1"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Streamlit</a:t>
              </a:r>
              <a:r>
                <a:rPr lang="en-US" altLang="ko-KR" sz="1600" dirty="0"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 </a:t>
              </a:r>
              <a:r>
                <a:rPr lang="ko-KR" altLang="en-US" sz="1600" dirty="0"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대시보드는 사용자 요청에 따라 </a:t>
              </a:r>
              <a:r>
                <a:rPr lang="en-US" altLang="ko-KR" sz="1600" dirty="0"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DB</a:t>
              </a:r>
              <a:r>
                <a:rPr lang="ko-KR" altLang="en-US" sz="1600" dirty="0"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에서 데이터를 조회하고 결과를 </a:t>
              </a:r>
              <a:r>
                <a:rPr lang="ko-KR" altLang="en-US" sz="1600" dirty="0" err="1"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시각화해야함</a:t>
              </a:r>
              <a:endParaRPr lang="en-US" altLang="ko-KR" sz="1600" dirty="0"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endParaRPr>
            </a:p>
          </p:txBody>
        </p:sp>
      </p:grpSp>
      <p:sp>
        <p:nvSpPr>
          <p:cNvPr id="109" name="TextBox 108">
            <a:extLst>
              <a:ext uri="{FF2B5EF4-FFF2-40B4-BE49-F238E27FC236}">
                <a16:creationId xmlns:a16="http://schemas.microsoft.com/office/drawing/2014/main" id="{3AE01B8A-C578-6652-B25C-99388CCB4764}"/>
              </a:ext>
            </a:extLst>
          </p:cNvPr>
          <p:cNvSpPr txBox="1"/>
          <p:nvPr/>
        </p:nvSpPr>
        <p:spPr>
          <a:xfrm>
            <a:off x="1379875" y="2763260"/>
            <a:ext cx="159218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400">
                <a:solidFill>
                  <a:srgbClr val="D2DCEB"/>
                </a:solidFill>
                <a:latin typeface="Malgun Gothic"/>
              </a:defRPr>
            </a:pPr>
            <a:r>
              <a:rPr dirty="0">
                <a:solidFill>
                  <a:schemeClr val="tx1">
                    <a:lumMod val="95000"/>
                    <a:lumOff val="5000"/>
                  </a:schemeClr>
                </a:solidFill>
              </a:rPr>
              <a:t>1.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Project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requirmements</a:t>
            </a:r>
            <a:endParaRPr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366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</TotalTime>
  <Words>921</Words>
  <Application>Microsoft Office PowerPoint</Application>
  <PresentationFormat>와이드스크린</PresentationFormat>
  <Paragraphs>133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2" baseType="lpstr">
      <vt:lpstr>Pretendard Medium</vt:lpstr>
      <vt:lpstr>Consolas</vt:lpstr>
      <vt:lpstr>Calibri</vt:lpstr>
      <vt:lpstr>둥근모꼴</vt:lpstr>
      <vt:lpstr>Arial</vt:lpstr>
      <vt:lpstr>Malgun Gothic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eunji kwon</cp:lastModifiedBy>
  <cp:revision>11</cp:revision>
  <dcterms:created xsi:type="dcterms:W3CDTF">2013-01-27T09:14:16Z</dcterms:created>
  <dcterms:modified xsi:type="dcterms:W3CDTF">2025-09-25T03:09:21Z</dcterms:modified>
  <cp:category/>
</cp:coreProperties>
</file>

<file path=docProps/thumbnail.jpeg>
</file>